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14" r:id="rId4"/>
    <p:sldId id="258" r:id="rId5"/>
    <p:sldId id="259" r:id="rId6"/>
    <p:sldId id="315" r:id="rId7"/>
    <p:sldId id="260" r:id="rId8"/>
    <p:sldId id="261" r:id="rId9"/>
    <p:sldId id="316" r:id="rId10"/>
    <p:sldId id="262" r:id="rId11"/>
    <p:sldId id="263" r:id="rId12"/>
    <p:sldId id="264" r:id="rId13"/>
    <p:sldId id="265" r:id="rId14"/>
    <p:sldId id="266" r:id="rId15"/>
    <p:sldId id="269" r:id="rId16"/>
    <p:sldId id="270" r:id="rId17"/>
    <p:sldId id="271" r:id="rId18"/>
    <p:sldId id="267" r:id="rId19"/>
    <p:sldId id="268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2" r:id="rId30"/>
    <p:sldId id="283" r:id="rId31"/>
    <p:sldId id="284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6" r:id="rId42"/>
    <p:sldId id="298" r:id="rId43"/>
    <p:sldId id="299" r:id="rId44"/>
    <p:sldId id="300" r:id="rId45"/>
    <p:sldId id="301" r:id="rId46"/>
    <p:sldId id="304" r:id="rId47"/>
    <p:sldId id="305" r:id="rId48"/>
    <p:sldId id="313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8" autoAdjust="0"/>
    <p:restoredTop sz="94660"/>
  </p:normalViewPr>
  <p:slideViewPr>
    <p:cSldViewPr snapToGrid="0">
      <p:cViewPr varScale="1">
        <p:scale>
          <a:sx n="87" d="100"/>
          <a:sy n="87" d="100"/>
        </p:scale>
        <p:origin x="7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ma"/><Relationship Id="rId1" Type="http://schemas.microsoft.com/office/2007/relationships/media" Target="../media/media20.wma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ma"/><Relationship Id="rId1" Type="http://schemas.microsoft.com/office/2007/relationships/media" Target="../media/media21.wm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wma"/><Relationship Id="rId1" Type="http://schemas.microsoft.com/office/2007/relationships/media" Target="../media/media22.wm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ma"/><Relationship Id="rId1" Type="http://schemas.microsoft.com/office/2007/relationships/media" Target="../media/media23.wm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wma"/><Relationship Id="rId1" Type="http://schemas.microsoft.com/office/2007/relationships/media" Target="../media/media24.wm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wma"/><Relationship Id="rId1" Type="http://schemas.microsoft.com/office/2007/relationships/media" Target="../media/media25.wm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wma"/><Relationship Id="rId1" Type="http://schemas.microsoft.com/office/2007/relationships/media" Target="../media/media26.wma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wma"/><Relationship Id="rId1" Type="http://schemas.microsoft.com/office/2007/relationships/media" Target="../media/media27.wm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wma"/><Relationship Id="rId1" Type="http://schemas.microsoft.com/office/2007/relationships/media" Target="../media/media28.wm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wma"/><Relationship Id="rId1" Type="http://schemas.microsoft.com/office/2007/relationships/media" Target="../media/media29.wma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wma"/><Relationship Id="rId1" Type="http://schemas.microsoft.com/office/2007/relationships/media" Target="../media/media30.wm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wma"/><Relationship Id="rId1" Type="http://schemas.microsoft.com/office/2007/relationships/media" Target="../media/media31.wma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wma"/><Relationship Id="rId1" Type="http://schemas.microsoft.com/office/2007/relationships/media" Target="../media/media32.wma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wma"/><Relationship Id="rId1" Type="http://schemas.microsoft.com/office/2007/relationships/media" Target="../media/media33.wma"/><Relationship Id="rId5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wma"/><Relationship Id="rId1" Type="http://schemas.microsoft.com/office/2007/relationships/media" Target="../media/media34.wma"/><Relationship Id="rId5" Type="http://schemas.openxmlformats.org/officeDocument/2006/relationships/image" Target="../media/image2.png"/><Relationship Id="rId4" Type="http://schemas.openxmlformats.org/officeDocument/2006/relationships/image" Target="../media/image1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wma"/><Relationship Id="rId1" Type="http://schemas.microsoft.com/office/2007/relationships/media" Target="../media/media35.wma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wma"/><Relationship Id="rId1" Type="http://schemas.microsoft.com/office/2007/relationships/media" Target="../media/media36.wma"/><Relationship Id="rId6" Type="http://schemas.openxmlformats.org/officeDocument/2006/relationships/image" Target="../media/image2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wma"/><Relationship Id="rId1" Type="http://schemas.microsoft.com/office/2007/relationships/media" Target="../media/media37.wma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wma"/><Relationship Id="rId1" Type="http://schemas.microsoft.com/office/2007/relationships/media" Target="../media/media38.wma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ma"/><Relationship Id="rId1" Type="http://schemas.microsoft.com/office/2007/relationships/media" Target="../media/media39.wma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wma"/><Relationship Id="rId1" Type="http://schemas.microsoft.com/office/2007/relationships/media" Target="../media/media40.wma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wma"/><Relationship Id="rId1" Type="http://schemas.microsoft.com/office/2007/relationships/media" Target="../media/media41.wma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wma"/><Relationship Id="rId1" Type="http://schemas.microsoft.com/office/2007/relationships/media" Target="../media/media42.wma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wma"/><Relationship Id="rId1" Type="http://schemas.microsoft.com/office/2007/relationships/media" Target="../media/media43.wma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wma"/><Relationship Id="rId1" Type="http://schemas.microsoft.com/office/2007/relationships/media" Target="../media/media44.wm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857" y="261257"/>
            <a:ext cx="9056915" cy="1002834"/>
          </a:xfrm>
        </p:spPr>
        <p:txBody>
          <a:bodyPr/>
          <a:lstStyle/>
          <a:p>
            <a:r>
              <a:rPr lang="en-GB" sz="4000" dirty="0" smtClean="0">
                <a:solidFill>
                  <a:srgbClr val="FF0000"/>
                </a:solidFill>
              </a:rPr>
              <a:t>Pathophysiology of respiratory system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2124061"/>
            <a:ext cx="8175170" cy="4407367"/>
          </a:xfrm>
        </p:spPr>
        <p:txBody>
          <a:bodyPr>
            <a:normAutofit lnSpcReduction="10000"/>
          </a:bodyPr>
          <a:lstStyle/>
          <a:p>
            <a:pPr algn="l"/>
            <a:r>
              <a:rPr lang="en-GB" sz="4000" dirty="0" err="1" smtClean="0">
                <a:solidFill>
                  <a:srgbClr val="7030A0"/>
                </a:solidFill>
              </a:rPr>
              <a:t>DR.Azam</a:t>
            </a:r>
            <a:r>
              <a:rPr lang="fa-IR" sz="4000" dirty="0" smtClean="0">
                <a:solidFill>
                  <a:srgbClr val="7030A0"/>
                </a:solidFill>
              </a:rPr>
              <a:t>.</a:t>
            </a:r>
            <a:r>
              <a:rPr lang="en-GB" sz="4000" dirty="0" err="1" smtClean="0">
                <a:solidFill>
                  <a:srgbClr val="7030A0"/>
                </a:solidFill>
              </a:rPr>
              <a:t>gholami</a:t>
            </a:r>
            <a:r>
              <a:rPr lang="en-GB" sz="2800" dirty="0">
                <a:solidFill>
                  <a:srgbClr val="7030A0"/>
                </a:solidFill>
              </a:rPr>
              <a:t/>
            </a:r>
            <a:br>
              <a:rPr lang="en-GB" sz="2800" dirty="0">
                <a:solidFill>
                  <a:srgbClr val="7030A0"/>
                </a:solidFill>
              </a:rPr>
            </a:br>
            <a:endParaRPr lang="en-GB" sz="2800" dirty="0">
              <a:solidFill>
                <a:srgbClr val="7030A0"/>
              </a:solidFill>
            </a:endParaRPr>
          </a:p>
          <a:p>
            <a:pPr algn="l"/>
            <a:r>
              <a:rPr lang="en-GB" sz="2800" dirty="0" err="1">
                <a:solidFill>
                  <a:schemeClr val="tx1"/>
                </a:solidFill>
              </a:rPr>
              <a:t>Pediatric</a:t>
            </a:r>
            <a:r>
              <a:rPr lang="en-GB" sz="2800" dirty="0">
                <a:solidFill>
                  <a:schemeClr val="tx1"/>
                </a:solidFill>
              </a:rPr>
              <a:t> pulmonologist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 smtClean="0">
                <a:solidFill>
                  <a:schemeClr val="tx1"/>
                </a:solidFill>
              </a:rPr>
              <a:t>Assistant </a:t>
            </a:r>
            <a:r>
              <a:rPr lang="en-GB" sz="2800" dirty="0">
                <a:solidFill>
                  <a:schemeClr val="tx1"/>
                </a:solidFill>
              </a:rPr>
              <a:t>professor of </a:t>
            </a:r>
            <a:r>
              <a:rPr lang="en-GB" sz="2800" dirty="0" err="1">
                <a:solidFill>
                  <a:schemeClr val="tx1"/>
                </a:solidFill>
              </a:rPr>
              <a:t>kerman</a:t>
            </a:r>
            <a:r>
              <a:rPr lang="en-GB" sz="2800" dirty="0">
                <a:solidFill>
                  <a:schemeClr val="tx1"/>
                </a:solidFill>
              </a:rPr>
              <a:t> university  </a:t>
            </a:r>
          </a:p>
          <a:p>
            <a:pPr algn="l"/>
            <a:r>
              <a:rPr lang="en-GB" sz="2800" dirty="0">
                <a:solidFill>
                  <a:schemeClr val="tx1"/>
                </a:solidFill>
              </a:rPr>
              <a:t>                 of medical science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>
                <a:solidFill>
                  <a:srgbClr val="0070C0"/>
                </a:solidFill>
              </a:rPr>
              <a:t>      </a:t>
            </a:r>
            <a:r>
              <a:rPr lang="en-GB" sz="2800" dirty="0" smtClean="0">
                <a:solidFill>
                  <a:srgbClr val="0070C0"/>
                </a:solidFill>
              </a:rPr>
              <a:t> </a:t>
            </a:r>
            <a:r>
              <a:rPr lang="en-GB" sz="3600" dirty="0" err="1" smtClean="0">
                <a:solidFill>
                  <a:srgbClr val="0070C0"/>
                </a:solidFill>
              </a:rPr>
              <a:t>Instagram</a:t>
            </a:r>
            <a:r>
              <a:rPr lang="en-GB" sz="3600" dirty="0" smtClean="0">
                <a:solidFill>
                  <a:srgbClr val="0070C0"/>
                </a:solidFill>
              </a:rPr>
              <a:t>: </a:t>
            </a:r>
            <a:r>
              <a:rPr lang="en-GB" sz="3600" dirty="0" err="1" smtClean="0">
                <a:solidFill>
                  <a:srgbClr val="0070C0"/>
                </a:solidFill>
              </a:rPr>
              <a:t>dr.azam.gholami</a:t>
            </a:r>
            <a:endParaRPr lang="en-GB" sz="2800" dirty="0">
              <a:solidFill>
                <a:srgbClr val="0070C0"/>
              </a:solidFill>
            </a:endParaRP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514" y="1775718"/>
            <a:ext cx="3668486" cy="5082281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1" y="57367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9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819" y="233817"/>
            <a:ext cx="10545838" cy="6341154"/>
          </a:xfrm>
        </p:spPr>
        <p:txBody>
          <a:bodyPr>
            <a:noAutofit/>
          </a:bodyPr>
          <a:lstStyle/>
          <a:p>
            <a:r>
              <a:rPr lang="en-GB" sz="3600" dirty="0"/>
              <a:t>Acute and chronic respiratory diseases are common in </a:t>
            </a:r>
            <a:r>
              <a:rPr lang="en-GB" sz="3600" dirty="0" err="1"/>
              <a:t>pediatrics</a:t>
            </a:r>
            <a:r>
              <a:rPr lang="en-GB" sz="3600" dirty="0"/>
              <a:t>. </a:t>
            </a:r>
            <a:endParaRPr lang="en-GB" sz="3600" dirty="0" smtClean="0"/>
          </a:p>
          <a:p>
            <a:pPr marL="0" indent="0">
              <a:buNone/>
            </a:pPr>
            <a:endParaRPr lang="en-GB" sz="3600" dirty="0" smtClean="0"/>
          </a:p>
          <a:p>
            <a:r>
              <a:rPr lang="en-GB" sz="3600" dirty="0" smtClean="0"/>
              <a:t>Children </a:t>
            </a:r>
            <a:r>
              <a:rPr lang="en-GB" sz="3600" dirty="0"/>
              <a:t>with respiratory problems typically present with symptoms, although abnormal imaging may at times precede physical findings</a:t>
            </a:r>
            <a:r>
              <a:rPr lang="en-GB" sz="3600" dirty="0" smtClean="0"/>
              <a:t>.</a:t>
            </a:r>
          </a:p>
          <a:p>
            <a:pPr marL="0" indent="0">
              <a:buNone/>
            </a:pPr>
            <a:endParaRPr lang="en-GB" sz="3600" dirty="0" smtClean="0"/>
          </a:p>
          <a:p>
            <a:r>
              <a:rPr lang="en-GB" sz="3600" dirty="0" smtClean="0"/>
              <a:t> </a:t>
            </a:r>
            <a:r>
              <a:rPr lang="en-GB" sz="3600" dirty="0">
                <a:solidFill>
                  <a:srgbClr val="C00000"/>
                </a:solidFill>
              </a:rPr>
              <a:t>The underlying </a:t>
            </a:r>
            <a:r>
              <a:rPr lang="en-GB" sz="3600" dirty="0" err="1">
                <a:solidFill>
                  <a:srgbClr val="C00000"/>
                </a:solidFill>
              </a:rPr>
              <a:t>etiology</a:t>
            </a:r>
            <a:r>
              <a:rPr lang="en-GB" sz="3600" dirty="0">
                <a:solidFill>
                  <a:srgbClr val="C00000"/>
                </a:solidFill>
              </a:rPr>
              <a:t> of childhood </a:t>
            </a:r>
            <a:r>
              <a:rPr lang="en-GB" sz="3600" dirty="0" err="1">
                <a:solidFill>
                  <a:srgbClr val="C00000"/>
                </a:solidFill>
              </a:rPr>
              <a:t>respiratory</a:t>
            </a:r>
            <a:r>
              <a:rPr lang="en-GB" sz="3600" dirty="0">
                <a:solidFill>
                  <a:srgbClr val="C00000"/>
                </a:solidFill>
              </a:rPr>
              <a:t> diseases includes the following</a:t>
            </a:r>
            <a:r>
              <a:rPr lang="en-GB" sz="3600" dirty="0" smtClean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endParaRPr lang="en-GB" sz="3600" dirty="0">
              <a:solidFill>
                <a:srgbClr val="C00000"/>
              </a:solidFill>
            </a:endParaRP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24256" y="40930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81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70" y="261256"/>
            <a:ext cx="11299371" cy="6139543"/>
          </a:xfrm>
        </p:spPr>
        <p:txBody>
          <a:bodyPr>
            <a:normAutofit/>
          </a:bodyPr>
          <a:lstStyle/>
          <a:p>
            <a:r>
              <a:rPr lang="en-GB" sz="2000" dirty="0"/>
              <a:t> </a:t>
            </a:r>
            <a:r>
              <a:rPr lang="en-GB" sz="3200" dirty="0"/>
              <a:t>genetic abnormalities ( cystic fibrosis</a:t>
            </a:r>
            <a:r>
              <a:rPr lang="en-GB" sz="3200" dirty="0" smtClean="0"/>
              <a:t>);</a:t>
            </a:r>
          </a:p>
          <a:p>
            <a:pPr marL="0" indent="0">
              <a:buNone/>
            </a:pPr>
            <a:r>
              <a:rPr lang="en-GB" sz="3200" dirty="0" smtClean="0"/>
              <a:t> </a:t>
            </a:r>
            <a:r>
              <a:rPr lang="en-GB" sz="3200" dirty="0"/>
              <a:t>anatomical differences </a:t>
            </a:r>
            <a:r>
              <a:rPr lang="en-GB" sz="3200" dirty="0" smtClean="0"/>
              <a:t>( </a:t>
            </a:r>
            <a:r>
              <a:rPr lang="en-GB" sz="3200" dirty="0" err="1"/>
              <a:t>laryngomalacia</a:t>
            </a:r>
            <a:r>
              <a:rPr lang="en-GB" sz="3200" dirty="0" smtClean="0"/>
              <a:t>);</a:t>
            </a:r>
          </a:p>
          <a:p>
            <a:pPr marL="0" indent="0">
              <a:buNone/>
            </a:pPr>
            <a:r>
              <a:rPr lang="en-GB" sz="3200" dirty="0" smtClean="0"/>
              <a:t> </a:t>
            </a:r>
            <a:r>
              <a:rPr lang="en-GB" sz="3200" dirty="0"/>
              <a:t>incomplete maturation </a:t>
            </a:r>
            <a:r>
              <a:rPr lang="en-GB" sz="3200" dirty="0" smtClean="0"/>
              <a:t>( </a:t>
            </a:r>
            <a:r>
              <a:rPr lang="en-GB" sz="3200" dirty="0" err="1"/>
              <a:t>bronchopulmonary</a:t>
            </a:r>
            <a:r>
              <a:rPr lang="en-GB" sz="3200" dirty="0"/>
              <a:t> dysplasia</a:t>
            </a:r>
            <a:r>
              <a:rPr lang="en-GB" sz="3200" dirty="0" smtClean="0"/>
              <a:t>);</a:t>
            </a:r>
          </a:p>
          <a:p>
            <a:pPr marL="0" indent="0">
              <a:buNone/>
            </a:pPr>
            <a:r>
              <a:rPr lang="en-GB" sz="3200" dirty="0" smtClean="0"/>
              <a:t> </a:t>
            </a:r>
            <a:r>
              <a:rPr lang="en-GB" sz="3200" dirty="0"/>
              <a:t>iatrogenic effects ( ventilator-associated injury); immunological disorders ( severe </a:t>
            </a:r>
            <a:r>
              <a:rPr lang="en-GB" sz="3200" dirty="0" smtClean="0"/>
              <a:t>combine immunodeficiency);</a:t>
            </a:r>
          </a:p>
          <a:p>
            <a:pPr marL="0" indent="0">
              <a:buNone/>
            </a:pPr>
            <a:r>
              <a:rPr lang="en-GB" sz="3200" dirty="0" smtClean="0"/>
              <a:t> </a:t>
            </a:r>
            <a:r>
              <a:rPr lang="en-GB" sz="3200" dirty="0"/>
              <a:t>infectious diseases ( croup or pneumonia); environmental exposures ( pollutants</a:t>
            </a:r>
            <a:r>
              <a:rPr lang="en-GB" sz="3200" dirty="0" smtClean="0"/>
              <a:t>); </a:t>
            </a:r>
          </a:p>
          <a:p>
            <a:pPr marL="0" indent="0">
              <a:buNone/>
            </a:pPr>
            <a:r>
              <a:rPr lang="en-GB" sz="3200" dirty="0" smtClean="0"/>
              <a:t>and </a:t>
            </a:r>
            <a:r>
              <a:rPr lang="en-GB" sz="3200" dirty="0" err="1"/>
              <a:t>extrapulmonary</a:t>
            </a:r>
            <a:r>
              <a:rPr lang="en-GB" sz="3200" dirty="0"/>
              <a:t> consequences </a:t>
            </a: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( </a:t>
            </a:r>
            <a:r>
              <a:rPr lang="en-GB" sz="3200" dirty="0"/>
              <a:t>congenital heart disease). </a:t>
            </a: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endParaRPr lang="en-GB" sz="2400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3514" y="53122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8" y="1975189"/>
            <a:ext cx="5910943" cy="4251440"/>
          </a:xfrm>
        </p:spPr>
        <p:txBody>
          <a:bodyPr/>
          <a:lstStyle/>
          <a:p>
            <a:r>
              <a:rPr lang="en-GB" dirty="0"/>
              <a:t>ANATOMY OF THE RESPIRATORY SYSTEM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14" y="0"/>
            <a:ext cx="7554687" cy="6858000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3257" y="45066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8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89857"/>
            <a:ext cx="10504714" cy="6041362"/>
          </a:xfrm>
        </p:spPr>
        <p:txBody>
          <a:bodyPr>
            <a:noAutofit/>
          </a:bodyPr>
          <a:lstStyle/>
          <a:p>
            <a:r>
              <a:rPr lang="en-GB" sz="2800" dirty="0"/>
              <a:t>Air enters the nose and passes over the large surface area of the nasal </a:t>
            </a:r>
            <a:r>
              <a:rPr lang="en-GB" sz="2800" dirty="0" err="1"/>
              <a:t>turbinates</a:t>
            </a:r>
            <a:r>
              <a:rPr lang="en-GB" sz="2800" dirty="0"/>
              <a:t>, which warm, humidify, and filter the inspired air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/>
              <a:t>Secretions draining from the </a:t>
            </a:r>
            <a:r>
              <a:rPr lang="en-GB" sz="2800" dirty="0" err="1"/>
              <a:t>paranasal</a:t>
            </a:r>
            <a:r>
              <a:rPr lang="en-GB" sz="2800" dirty="0"/>
              <a:t> sinuses are carried to the pharynx by the </a:t>
            </a:r>
            <a:r>
              <a:rPr lang="en-GB" sz="2800" dirty="0" err="1"/>
              <a:t>mucociliary</a:t>
            </a:r>
            <a:r>
              <a:rPr lang="en-GB" sz="2800" dirty="0"/>
              <a:t> action of the ciliated respiratory epithelium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/>
              <a:t>Enlarged lymphoid tissue can obstruct airflow through the </a:t>
            </a:r>
            <a:r>
              <a:rPr lang="en-GB" sz="2800" dirty="0" err="1"/>
              <a:t>nasopharynx</a:t>
            </a:r>
            <a:r>
              <a:rPr lang="en-GB" sz="2800" dirty="0"/>
              <a:t> </a:t>
            </a:r>
            <a:r>
              <a:rPr lang="en-GB" sz="2800" dirty="0">
                <a:solidFill>
                  <a:srgbClr val="0070C0"/>
                </a:solidFill>
              </a:rPr>
              <a:t>(adenoids)</a:t>
            </a:r>
            <a:r>
              <a:rPr lang="en-GB" sz="2800" dirty="0"/>
              <a:t> or the posterior pharynx </a:t>
            </a:r>
            <a:r>
              <a:rPr lang="en-GB" sz="2800" dirty="0">
                <a:solidFill>
                  <a:srgbClr val="0070C0"/>
                </a:solidFill>
              </a:rPr>
              <a:t>(tonsils).</a:t>
            </a:r>
            <a:r>
              <a:rPr lang="en-GB" sz="2800" dirty="0"/>
              <a:t> </a:t>
            </a:r>
            <a:endParaRPr lang="en-GB" sz="2800" dirty="0" smtClean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5600" y="56932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5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3" y="348344"/>
            <a:ext cx="10951029" cy="5899848"/>
          </a:xfrm>
        </p:spPr>
        <p:txBody>
          <a:bodyPr>
            <a:normAutofit fontScale="92500"/>
          </a:bodyPr>
          <a:lstStyle/>
          <a:p>
            <a:r>
              <a:rPr lang="en-GB" sz="3600" dirty="0"/>
              <a:t>The epiglottis protects the larynx during swallowing by </a:t>
            </a:r>
            <a:r>
              <a:rPr lang="en-GB" sz="3600" dirty="0">
                <a:solidFill>
                  <a:srgbClr val="0070C0"/>
                </a:solidFill>
              </a:rPr>
              <a:t>deflecting material toward the </a:t>
            </a:r>
            <a:r>
              <a:rPr lang="en-GB" sz="3600" dirty="0" err="1">
                <a:solidFill>
                  <a:srgbClr val="0070C0"/>
                </a:solidFill>
              </a:rPr>
              <a:t>esophagus</a:t>
            </a:r>
            <a:r>
              <a:rPr lang="en-GB" sz="3600" dirty="0" smtClean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en-GB" sz="3600" dirty="0">
              <a:solidFill>
                <a:srgbClr val="0070C0"/>
              </a:solidFill>
            </a:endParaRPr>
          </a:p>
          <a:p>
            <a:r>
              <a:rPr lang="en-GB" sz="3600" dirty="0"/>
              <a:t> The arytenoid cartilages, which assist in opening and closing the vocal folds, are less prominent in children than in adults</a:t>
            </a:r>
            <a:r>
              <a:rPr lang="en-GB" sz="3600" dirty="0" smtClean="0"/>
              <a:t>.</a:t>
            </a:r>
          </a:p>
          <a:p>
            <a:pPr marL="0" indent="0">
              <a:buNone/>
            </a:pPr>
            <a:endParaRPr lang="en-GB" sz="3600" dirty="0"/>
          </a:p>
          <a:p>
            <a:r>
              <a:rPr lang="en-GB" sz="3600" dirty="0"/>
              <a:t> The opening formed by the vocal folds </a:t>
            </a:r>
            <a:r>
              <a:rPr lang="en-GB" sz="3600" dirty="0">
                <a:solidFill>
                  <a:srgbClr val="0070C0"/>
                </a:solidFill>
              </a:rPr>
              <a:t>(the glottis) is V-shaped</a:t>
            </a:r>
            <a:r>
              <a:rPr lang="en-GB" sz="3600" dirty="0"/>
              <a:t>, with the apex of the V being anterior</a:t>
            </a:r>
          </a:p>
          <a:p>
            <a:endParaRPr lang="en-GB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36429" y="34398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9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0657114" cy="631938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 smtClean="0"/>
          </a:p>
          <a:p>
            <a:r>
              <a:rPr lang="en-GB" sz="2800" dirty="0" smtClean="0"/>
              <a:t> </a:t>
            </a:r>
            <a:r>
              <a:rPr lang="en-GB" sz="2800" dirty="0"/>
              <a:t>In children under 3 years of age, </a:t>
            </a:r>
            <a:r>
              <a:rPr lang="en-GB" sz="2800" dirty="0">
                <a:solidFill>
                  <a:srgbClr val="0070C0"/>
                </a:solidFill>
              </a:rPr>
              <a:t>the cricoid ring </a:t>
            </a:r>
            <a:r>
              <a:rPr lang="en-GB" sz="2800" dirty="0"/>
              <a:t>is the narrowest portion of the airway. </a:t>
            </a:r>
            <a:endParaRPr lang="en-GB" sz="2800" dirty="0" smtClean="0"/>
          </a:p>
          <a:p>
            <a:r>
              <a:rPr lang="en-GB" sz="2800" dirty="0" smtClean="0"/>
              <a:t>In </a:t>
            </a:r>
            <a:r>
              <a:rPr lang="en-GB" sz="2800" dirty="0"/>
              <a:t>older children and adults it is </a:t>
            </a:r>
            <a:r>
              <a:rPr lang="en-GB" sz="2800" dirty="0">
                <a:solidFill>
                  <a:srgbClr val="0070C0"/>
                </a:solidFill>
              </a:rPr>
              <a:t>the glottis</a:t>
            </a:r>
            <a:r>
              <a:rPr lang="en-GB" sz="2800" dirty="0" smtClean="0"/>
              <a:t>.</a:t>
            </a:r>
          </a:p>
          <a:p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>
                <a:solidFill>
                  <a:srgbClr val="0070C0"/>
                </a:solidFill>
              </a:rPr>
              <a:t>C-shaped cartilage, extending approximately 320 degrees </a:t>
            </a:r>
            <a:r>
              <a:rPr lang="en-GB" sz="2800" dirty="0"/>
              <a:t>around the airway circumference, supports the trachea and </a:t>
            </a:r>
            <a:r>
              <a:rPr lang="en-GB" sz="2800" dirty="0" err="1"/>
              <a:t>mainstem</a:t>
            </a:r>
            <a:r>
              <a:rPr lang="en-GB" sz="2800" dirty="0"/>
              <a:t> bronchi.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>
                <a:solidFill>
                  <a:srgbClr val="0070C0"/>
                </a:solidFill>
              </a:rPr>
              <a:t>The </a:t>
            </a:r>
            <a:r>
              <a:rPr lang="en-GB" sz="2800" dirty="0">
                <a:solidFill>
                  <a:srgbClr val="0070C0"/>
                </a:solidFill>
              </a:rPr>
              <a:t>posterior wall of the trachea is membranous</a:t>
            </a:r>
            <a:r>
              <a:rPr lang="en-GB" sz="2800" dirty="0"/>
              <a:t>, allowing airway </a:t>
            </a:r>
            <a:r>
              <a:rPr lang="en-GB" sz="2800" dirty="0" err="1"/>
              <a:t>caliber</a:t>
            </a:r>
            <a:r>
              <a:rPr lang="en-GB" sz="2800" dirty="0"/>
              <a:t> to change during inspiration and expiration</a:t>
            </a:r>
            <a:r>
              <a:rPr lang="en-GB" sz="2400" dirty="0" smtClean="0"/>
              <a:t>.</a:t>
            </a:r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39200" y="37773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95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0"/>
            <a:ext cx="11266715" cy="6858000"/>
          </a:xfrm>
        </p:spPr>
        <p:txBody>
          <a:bodyPr>
            <a:normAutofit lnSpcReduction="10000"/>
          </a:bodyPr>
          <a:lstStyle/>
          <a:p>
            <a:r>
              <a:rPr lang="en-GB" sz="2600" dirty="0">
                <a:solidFill>
                  <a:srgbClr val="0070C0"/>
                </a:solidFill>
              </a:rPr>
              <a:t>Airway formation  and branching is complete at birth</a:t>
            </a:r>
            <a:r>
              <a:rPr lang="en-GB" sz="2600" dirty="0"/>
              <a:t>, although </a:t>
            </a:r>
            <a:r>
              <a:rPr lang="en-GB" sz="2600" dirty="0">
                <a:solidFill>
                  <a:srgbClr val="0070C0"/>
                </a:solidFill>
              </a:rPr>
              <a:t>length and </a:t>
            </a:r>
            <a:r>
              <a:rPr lang="en-GB" sz="2600" dirty="0" err="1">
                <a:solidFill>
                  <a:srgbClr val="0070C0"/>
                </a:solidFill>
              </a:rPr>
              <a:t>caliber</a:t>
            </a:r>
            <a:r>
              <a:rPr lang="en-GB" sz="2600" dirty="0">
                <a:solidFill>
                  <a:srgbClr val="0070C0"/>
                </a:solidFill>
              </a:rPr>
              <a:t> </a:t>
            </a:r>
            <a:r>
              <a:rPr lang="en-GB" sz="2600" dirty="0"/>
              <a:t>continue to increase until final adult height is achieved. </a:t>
            </a:r>
            <a:endParaRPr lang="en-GB" sz="2600" dirty="0" smtClean="0"/>
          </a:p>
          <a:p>
            <a:pPr marL="0" indent="0">
              <a:buNone/>
            </a:pPr>
            <a:endParaRPr lang="en-GB" sz="2600" dirty="0" smtClean="0"/>
          </a:p>
          <a:p>
            <a:r>
              <a:rPr lang="en-GB" sz="2600" dirty="0" smtClean="0">
                <a:solidFill>
                  <a:srgbClr val="0070C0"/>
                </a:solidFill>
              </a:rPr>
              <a:t>The </a:t>
            </a:r>
            <a:r>
              <a:rPr lang="en-GB" sz="2600" dirty="0">
                <a:solidFill>
                  <a:srgbClr val="0070C0"/>
                </a:solidFill>
              </a:rPr>
              <a:t>right lung has three lobes (upper, middle, lower) </a:t>
            </a:r>
            <a:r>
              <a:rPr lang="en-GB" sz="2600" dirty="0"/>
              <a:t>and comprises approximately 55% of the total lung volume</a:t>
            </a:r>
            <a:r>
              <a:rPr lang="en-GB" sz="2600" dirty="0" smtClean="0"/>
              <a:t>.</a:t>
            </a:r>
          </a:p>
          <a:p>
            <a:r>
              <a:rPr lang="en-GB" sz="2600" dirty="0" smtClean="0"/>
              <a:t> </a:t>
            </a:r>
            <a:r>
              <a:rPr lang="en-GB" sz="2600" dirty="0">
                <a:solidFill>
                  <a:srgbClr val="0070C0"/>
                </a:solidFill>
              </a:rPr>
              <a:t>The left lung has two lobes (upper, lower); </a:t>
            </a:r>
            <a:r>
              <a:rPr lang="en-GB" sz="2600" dirty="0"/>
              <a:t>the inferior division of the left upper lobe, the </a:t>
            </a:r>
            <a:r>
              <a:rPr lang="en-GB" sz="2600" dirty="0" err="1"/>
              <a:t>lingula</a:t>
            </a:r>
            <a:r>
              <a:rPr lang="en-GB" sz="2600" dirty="0"/>
              <a:t>, is analogous to the right middle lobe</a:t>
            </a:r>
            <a:r>
              <a:rPr lang="en-GB" sz="2600" dirty="0" smtClean="0"/>
              <a:t>.</a:t>
            </a:r>
          </a:p>
          <a:p>
            <a:r>
              <a:rPr lang="en-GB" sz="2600" dirty="0" smtClean="0"/>
              <a:t> </a:t>
            </a:r>
          </a:p>
          <a:p>
            <a:r>
              <a:rPr lang="en-GB" sz="2600" dirty="0" smtClean="0"/>
              <a:t>The </a:t>
            </a:r>
            <a:r>
              <a:rPr lang="en-GB" sz="2600" dirty="0"/>
              <a:t>lung parenchyma, where </a:t>
            </a:r>
            <a:r>
              <a:rPr lang="en-GB" sz="2600" dirty="0">
                <a:solidFill>
                  <a:srgbClr val="0070C0"/>
                </a:solidFill>
              </a:rPr>
              <a:t>gas exchange </a:t>
            </a:r>
            <a:r>
              <a:rPr lang="en-GB" sz="2600" dirty="0"/>
              <a:t>occurs, is comprised of the </a:t>
            </a:r>
            <a:r>
              <a:rPr lang="en-GB" sz="2600" dirty="0">
                <a:solidFill>
                  <a:srgbClr val="0070C0"/>
                </a:solidFill>
              </a:rPr>
              <a:t>respiratory bronchioles, alveolar ducts, and alveoli</a:t>
            </a:r>
            <a:r>
              <a:rPr lang="en-GB" sz="2600" dirty="0" smtClean="0">
                <a:solidFill>
                  <a:srgbClr val="0070C0"/>
                </a:solidFill>
              </a:rPr>
              <a:t>.</a:t>
            </a:r>
          </a:p>
          <a:p>
            <a:endParaRPr lang="en-GB" sz="2600" dirty="0" smtClean="0"/>
          </a:p>
          <a:p>
            <a:r>
              <a:rPr lang="en-GB" sz="2600" dirty="0" smtClean="0"/>
              <a:t> </a:t>
            </a:r>
            <a:r>
              <a:rPr lang="en-GB" sz="2600" dirty="0">
                <a:solidFill>
                  <a:srgbClr val="0070C0"/>
                </a:solidFill>
              </a:rPr>
              <a:t>Oxygen (O2) and carbon dioxide (CO2) must traverse alveolar and capillary membranes and the </a:t>
            </a:r>
            <a:r>
              <a:rPr lang="en-GB" sz="2600" dirty="0" err="1">
                <a:solidFill>
                  <a:srgbClr val="0070C0"/>
                </a:solidFill>
              </a:rPr>
              <a:t>interstitium</a:t>
            </a:r>
            <a:r>
              <a:rPr lang="en-GB" sz="2600" dirty="0">
                <a:solidFill>
                  <a:srgbClr val="0070C0"/>
                </a:solidFill>
              </a:rPr>
              <a:t> </a:t>
            </a:r>
            <a:r>
              <a:rPr lang="en-GB" sz="2600" dirty="0"/>
              <a:t>to maintain adequate oxygenation and ventilation to meet the metabolic demands of the body</a:t>
            </a:r>
            <a:r>
              <a:rPr lang="en-GB" sz="2600" dirty="0" smtClean="0"/>
              <a:t>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14114" y="4038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9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6363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487" y="130628"/>
            <a:ext cx="8055428" cy="6727371"/>
          </a:xfrm>
        </p:spPr>
      </p:pic>
    </p:spTree>
    <p:extLst>
      <p:ext uri="{BB962C8B-B14F-4D97-AF65-F5344CB8AC3E}">
        <p14:creationId xmlns:p14="http://schemas.microsoft.com/office/powerpoint/2010/main" val="381878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4960"/>
            <a:ext cx="5617029" cy="5513840"/>
          </a:xfrm>
        </p:spPr>
        <p:txBody>
          <a:bodyPr>
            <a:noAutofit/>
          </a:bodyPr>
          <a:lstStyle/>
          <a:p>
            <a:r>
              <a:rPr lang="en-GB" sz="2400" dirty="0"/>
              <a:t>The </a:t>
            </a:r>
            <a:r>
              <a:rPr lang="en-GB" sz="2400" dirty="0" err="1"/>
              <a:t>pediatric</a:t>
            </a:r>
            <a:r>
              <a:rPr lang="en-GB" sz="2400" dirty="0"/>
              <a:t> lung has tremendous capacity for growth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2400" dirty="0"/>
              <a:t>A full-term infant has approximately 25 million alveoli; an adult nearly 300 million alveoli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r>
              <a:rPr lang="en-GB" sz="2400" dirty="0" smtClean="0"/>
              <a:t> </a:t>
            </a:r>
            <a:r>
              <a:rPr lang="en-GB" sz="2400" dirty="0">
                <a:solidFill>
                  <a:srgbClr val="0070C0"/>
                </a:solidFill>
              </a:rPr>
              <a:t>The growth of new alveoli occurs during the first 2 years of life and is complete by 8 years of age</a:t>
            </a:r>
            <a:r>
              <a:rPr lang="en-GB" sz="2400" dirty="0" smtClean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 </a:t>
            </a:r>
            <a:r>
              <a:rPr lang="en-GB" sz="2400" dirty="0"/>
              <a:t>After this time, lung volume increases primarily by </a:t>
            </a:r>
            <a:r>
              <a:rPr lang="en-GB" sz="2400" dirty="0">
                <a:solidFill>
                  <a:srgbClr val="0070C0"/>
                </a:solidFill>
              </a:rPr>
              <a:t>increase in alveolar dimensions,</a:t>
            </a:r>
            <a:r>
              <a:rPr lang="en-GB" sz="2400" dirty="0"/>
              <a:t> with new alveoli rarely formed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0"/>
            <a:ext cx="6400799" cy="685800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60372" y="859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05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5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820" y="87086"/>
            <a:ext cx="8596668" cy="132080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PULMONARY </a:t>
            </a:r>
            <a:r>
              <a:rPr lang="en-GB" dirty="0" smtClean="0">
                <a:solidFill>
                  <a:srgbClr val="FF0000"/>
                </a:solidFill>
              </a:rPr>
              <a:t>PHYSIOLOGY</a:t>
            </a:r>
            <a:br>
              <a:rPr lang="en-GB" dirty="0" smtClean="0">
                <a:solidFill>
                  <a:srgbClr val="FF0000"/>
                </a:solidFill>
              </a:rPr>
            </a:b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FF0000"/>
                </a:solidFill>
              </a:rPr>
              <a:t>Pulmonary Mechanics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7886"/>
            <a:ext cx="11517085" cy="5341257"/>
          </a:xfrm>
        </p:spPr>
        <p:txBody>
          <a:bodyPr>
            <a:noAutofit/>
          </a:bodyPr>
          <a:lstStyle/>
          <a:p>
            <a:r>
              <a:rPr lang="en-GB" sz="2400" dirty="0"/>
              <a:t>The major function of the lungs is </a:t>
            </a:r>
            <a:r>
              <a:rPr lang="en-GB" sz="2400" dirty="0">
                <a:solidFill>
                  <a:srgbClr val="0070C0"/>
                </a:solidFill>
              </a:rPr>
              <a:t>to exchange O2 and CO2 between the atmosphere and the blood. </a:t>
            </a:r>
            <a:endParaRPr lang="en-GB" sz="2400" dirty="0" smtClean="0">
              <a:solidFill>
                <a:srgbClr val="0070C0"/>
              </a:solidFill>
            </a:endParaRPr>
          </a:p>
          <a:p>
            <a:r>
              <a:rPr lang="en-GB" sz="2400" dirty="0" smtClean="0"/>
              <a:t>The </a:t>
            </a:r>
            <a:r>
              <a:rPr lang="en-GB" sz="2400" dirty="0"/>
              <a:t>anatomy of the airways, mechanics of the respiratory muscles and rib cage, nature of the alveolar-capillary interface, pulmonary circulation, tissue metabolism, and neuromuscular control of ventilation all influence gas exchange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Air enters the lungs when </a:t>
            </a:r>
            <a:r>
              <a:rPr lang="en-GB" sz="2400" dirty="0" err="1"/>
              <a:t>intrathoracic</a:t>
            </a:r>
            <a:r>
              <a:rPr lang="en-GB" sz="2400" dirty="0"/>
              <a:t> pressure is less than atmospheric pressure</a:t>
            </a:r>
            <a:r>
              <a:rPr lang="en-GB" sz="2400" dirty="0" smtClean="0"/>
              <a:t>.</a:t>
            </a:r>
          </a:p>
          <a:p>
            <a:r>
              <a:rPr lang="en-GB" sz="2400" dirty="0"/>
              <a:t>Negative </a:t>
            </a:r>
            <a:r>
              <a:rPr lang="en-GB" sz="2400" dirty="0" err="1"/>
              <a:t>intrathoracic</a:t>
            </a:r>
            <a:r>
              <a:rPr lang="en-GB" sz="2400" dirty="0"/>
              <a:t> pressure is generated by contraction and lowering of the diaphragm during normal inspiration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The accessory muscles of </a:t>
            </a:r>
            <a:r>
              <a:rPr lang="en-GB" sz="2400" dirty="0" err="1"/>
              <a:t>inspiration</a:t>
            </a:r>
            <a:r>
              <a:rPr lang="en-GB" sz="2400" dirty="0"/>
              <a:t> (external intercostal, scalene, and sternocleidomastoid muscles) are not used during quiet breathing but are recruited during exercise or in disease states to raise and enlarge the rib cage</a:t>
            </a:r>
            <a:r>
              <a:rPr lang="en-GB" sz="2400" dirty="0" smtClean="0"/>
              <a:t>.</a:t>
            </a:r>
            <a:endParaRPr lang="en-GB" sz="24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6688" y="870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16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0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818"/>
            <a:ext cx="11332029" cy="6526211"/>
          </a:xfrm>
        </p:spPr>
        <p:txBody>
          <a:bodyPr>
            <a:normAutofit/>
          </a:bodyPr>
          <a:lstStyle/>
          <a:p>
            <a:r>
              <a:rPr lang="en-GB" dirty="0"/>
              <a:t>. </a:t>
            </a:r>
            <a:r>
              <a:rPr lang="en-GB" sz="2400" dirty="0"/>
              <a:t>Exhalation is normally passive, but with active exhalation the abdominal and internal intercostal muscles are recruited. </a:t>
            </a:r>
            <a:endParaRPr lang="en-GB" sz="2400" dirty="0" smtClean="0"/>
          </a:p>
          <a:p>
            <a:r>
              <a:rPr lang="en-GB" sz="2400" dirty="0" smtClean="0">
                <a:solidFill>
                  <a:srgbClr val="FF0000"/>
                </a:solidFill>
              </a:rPr>
              <a:t>During </a:t>
            </a:r>
            <a:r>
              <a:rPr lang="en-GB" sz="2400" dirty="0">
                <a:solidFill>
                  <a:srgbClr val="FF0000"/>
                </a:solidFill>
              </a:rPr>
              <a:t>normal breathing at rest</a:t>
            </a:r>
            <a:r>
              <a:rPr lang="en-GB" sz="2400" dirty="0"/>
              <a:t>, lung volumes are usually in the midrange of inflation </a:t>
            </a:r>
            <a:r>
              <a:rPr lang="en-GB" sz="2400" dirty="0" smtClean="0"/>
              <a:t>.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Tidal volume (TV)</a:t>
            </a:r>
            <a:r>
              <a:rPr lang="en-GB" sz="2400" dirty="0"/>
              <a:t> is the amount of air inspired with each relaxed breath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The volume of gas retained in the lung at the end of a relaxed exhalation is the functional residual capacity </a:t>
            </a:r>
            <a:r>
              <a:rPr lang="en-GB" sz="2400" dirty="0">
                <a:solidFill>
                  <a:srgbClr val="FF0000"/>
                </a:solidFill>
              </a:rPr>
              <a:t>(FRC</a:t>
            </a:r>
            <a:r>
              <a:rPr lang="en-GB" sz="2400" dirty="0" smtClean="0">
                <a:solidFill>
                  <a:srgbClr val="FF0000"/>
                </a:solidFill>
              </a:rPr>
              <a:t>).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This gas volume maintains exchange of O2 between breaths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>
                <a:solidFill>
                  <a:srgbClr val="FF0000"/>
                </a:solidFill>
              </a:rPr>
              <a:t>Total lung capacity (TLC) </a:t>
            </a:r>
            <a:r>
              <a:rPr lang="en-GB" sz="2400" dirty="0"/>
              <a:t>is the volume of gas in the lungs at the end of </a:t>
            </a:r>
            <a:r>
              <a:rPr lang="en-GB" sz="2400" dirty="0">
                <a:solidFill>
                  <a:srgbClr val="00B0F0"/>
                </a:solidFill>
              </a:rPr>
              <a:t>maximal inhalation </a:t>
            </a:r>
            <a:r>
              <a:rPr lang="en-GB" sz="2400" dirty="0" smtClean="0"/>
              <a:t>and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residual volume (RV) </a:t>
            </a:r>
            <a:r>
              <a:rPr lang="en-GB" sz="2400" dirty="0"/>
              <a:t>is the volume of gas left in the lungs at the end of a </a:t>
            </a:r>
            <a:r>
              <a:rPr lang="en-GB" sz="2400" dirty="0">
                <a:solidFill>
                  <a:srgbClr val="00B0F0"/>
                </a:solidFill>
              </a:rPr>
              <a:t>maximal exhalation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>
                <a:solidFill>
                  <a:srgbClr val="FF0000"/>
                </a:solidFill>
              </a:rPr>
              <a:t>Vital capacity (VC) </a:t>
            </a:r>
            <a:r>
              <a:rPr lang="en-GB" sz="2400" dirty="0"/>
              <a:t>is the maximal amount of air that can be </a:t>
            </a:r>
            <a:r>
              <a:rPr lang="en-GB" sz="2400" dirty="0">
                <a:solidFill>
                  <a:srgbClr val="00B0F0"/>
                </a:solidFill>
              </a:rPr>
              <a:t>forcibly expelled from </a:t>
            </a:r>
            <a:r>
              <a:rPr lang="en-GB" sz="2400" dirty="0"/>
              <a:t>the lungs and is the difference between TLC and RV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33857" y="29826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4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247" y="92303"/>
            <a:ext cx="11329610" cy="6765697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Airway resistance </a:t>
            </a:r>
            <a:r>
              <a:rPr lang="en-GB" sz="2400" dirty="0"/>
              <a:t>is influenced by the </a:t>
            </a:r>
            <a:r>
              <a:rPr lang="en-GB" sz="2400" dirty="0">
                <a:solidFill>
                  <a:srgbClr val="00B0F0"/>
                </a:solidFill>
              </a:rPr>
              <a:t>diameter and length </a:t>
            </a:r>
            <a:r>
              <a:rPr lang="en-GB" sz="2400" dirty="0"/>
              <a:t>of the conducting airways, </a:t>
            </a:r>
            <a:r>
              <a:rPr lang="en-GB" sz="2400" dirty="0">
                <a:solidFill>
                  <a:srgbClr val="00B0F0"/>
                </a:solidFill>
              </a:rPr>
              <a:t>the viscosity of gas</a:t>
            </a:r>
            <a:r>
              <a:rPr lang="en-GB" sz="2400" dirty="0"/>
              <a:t>, and the nature of the airflow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During quiet breathing, airflow in the smaller airways is laminar (streamlined</a:t>
            </a:r>
            <a:r>
              <a:rPr lang="en-GB" sz="2400" dirty="0" smtClean="0"/>
              <a:t>).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At higher flow rates, </a:t>
            </a:r>
            <a:r>
              <a:rPr lang="en-GB" sz="2400" dirty="0">
                <a:solidFill>
                  <a:srgbClr val="FF0000"/>
                </a:solidFill>
              </a:rPr>
              <a:t>turbulent flow </a:t>
            </a:r>
            <a:r>
              <a:rPr lang="en-GB" sz="2400" dirty="0"/>
              <a:t>increases resistance</a:t>
            </a:r>
            <a:r>
              <a:rPr lang="en-GB" sz="2400" dirty="0" smtClean="0"/>
              <a:t>.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Resistance</a:t>
            </a:r>
            <a:r>
              <a:rPr lang="en-GB" sz="2400" dirty="0"/>
              <a:t> is inversely proportional to the fourth power of the radius of the airway, so relatively small changes in airway diameter can result in large changes in airway resistance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Excessive airway secretions, bronchospasm, mucosal </a:t>
            </a:r>
            <a:r>
              <a:rPr lang="en-GB" sz="2400" dirty="0" err="1"/>
              <a:t>edema</a:t>
            </a:r>
            <a:r>
              <a:rPr lang="en-GB" sz="2400" dirty="0"/>
              <a:t>, stenosis, foreign bodies, loss of airway wall integrity (bronchiectasis), and airway compression may all produce symptomatic increases in airway resistance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2400" dirty="0"/>
              <a:t>Diseases that impact airway resistance, particularly lower airway resistance, fall into the category </a:t>
            </a:r>
            <a:r>
              <a:rPr lang="en-GB" sz="2400" dirty="0">
                <a:solidFill>
                  <a:srgbClr val="FF0000"/>
                </a:solidFill>
              </a:rPr>
              <a:t>of obstructive airways disease</a:t>
            </a:r>
            <a:r>
              <a:rPr lang="en-GB" sz="2400" dirty="0"/>
              <a:t>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9400" y="118654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5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14" y="745446"/>
            <a:ext cx="9764486" cy="5971040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Lung compliance </a:t>
            </a:r>
            <a:r>
              <a:rPr lang="en-GB" sz="2400" dirty="0"/>
              <a:t>(change in volume for a given change in pressure) is a measure of the ease with which the lung can be inflated.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>
                <a:solidFill>
                  <a:srgbClr val="FF0000"/>
                </a:solidFill>
              </a:rPr>
              <a:t>Processes </a:t>
            </a:r>
            <a:r>
              <a:rPr lang="en-GB" sz="2400" dirty="0">
                <a:solidFill>
                  <a:srgbClr val="FF0000"/>
                </a:solidFill>
              </a:rPr>
              <a:t>that decrease lung compliance </a:t>
            </a:r>
            <a:r>
              <a:rPr lang="en-GB" sz="2400" dirty="0"/>
              <a:t>(surfactant deficiency, pulmonary fibrosis, pulmonary </a:t>
            </a:r>
            <a:r>
              <a:rPr lang="en-GB" sz="2400" dirty="0" err="1"/>
              <a:t>edema</a:t>
            </a:r>
            <a:r>
              <a:rPr lang="en-GB" sz="2400" dirty="0"/>
              <a:t>) may lead to restrictive lung disease</a:t>
            </a:r>
            <a:r>
              <a:rPr lang="en-GB" sz="2400" dirty="0" smtClean="0"/>
              <a:t>.</a:t>
            </a:r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2400" dirty="0">
                <a:solidFill>
                  <a:srgbClr val="7030A0"/>
                </a:solidFill>
              </a:rPr>
              <a:t>Restrictive lung disease </a:t>
            </a:r>
            <a:r>
              <a:rPr lang="en-GB" sz="2400" dirty="0"/>
              <a:t>can also result from respiratory muscle weakness, pleural disease (</a:t>
            </a:r>
            <a:r>
              <a:rPr lang="en-GB" sz="2400" dirty="0" err="1"/>
              <a:t>effusion</a:t>
            </a:r>
            <a:r>
              <a:rPr lang="en-GB" sz="2400" dirty="0"/>
              <a:t>, inflammation, or mass), thoracic stiffness (scoliosis), and abdominal distention.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7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14" y="130629"/>
            <a:ext cx="12268200" cy="6335486"/>
          </a:xfr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50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982" y="0"/>
            <a:ext cx="8596668" cy="132080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Respiratory Gas Exchange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761" y="986972"/>
            <a:ext cx="9827381" cy="5740399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Alveolar ventilation </a:t>
            </a:r>
            <a:r>
              <a:rPr lang="en-GB" sz="2400" dirty="0"/>
              <a:t>is defined as the exchange of CO2 between the alveoli and ambient air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Normally, about 30% of each tidal breath fills the conducting airways (anatomical dead space</a:t>
            </a:r>
            <a:r>
              <a:rPr lang="en-GB" sz="2400" dirty="0" smtClean="0"/>
              <a:t>).</a:t>
            </a:r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2400" dirty="0"/>
              <a:t>Because the anatomical dead space is relatively constant, increasing the TV generally increases the efficacy of ventilation</a:t>
            </a:r>
            <a:r>
              <a:rPr lang="en-GB" sz="2400" dirty="0" smtClean="0"/>
              <a:t>.</a:t>
            </a:r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2400" dirty="0"/>
              <a:t>Conversely, if TV decreases, then the dead space/TV ratio increases and alveolar ventilation decreases</a:t>
            </a:r>
            <a:r>
              <a:rPr lang="en-GB" sz="2400" dirty="0" smtClean="0"/>
              <a:t>.</a:t>
            </a:r>
            <a:endParaRPr lang="en-GB" sz="2400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4650" y="24710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33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732"/>
            <a:ext cx="11471123" cy="6711268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Gas exchange depends </a:t>
            </a:r>
            <a:r>
              <a:rPr lang="en-GB" sz="2800" dirty="0"/>
              <a:t>on alveolar ventilation, pulmonary capillary blood flow, and the diffusion of gases across the alveolar-capillary membrane. </a:t>
            </a:r>
            <a:endParaRPr lang="en-GB" sz="2800" dirty="0" smtClean="0"/>
          </a:p>
          <a:p>
            <a:r>
              <a:rPr lang="en-GB" sz="2800" dirty="0" smtClean="0">
                <a:solidFill>
                  <a:srgbClr val="FF0000"/>
                </a:solidFill>
              </a:rPr>
              <a:t>Exchange </a:t>
            </a:r>
            <a:r>
              <a:rPr lang="en-GB" sz="2800" dirty="0">
                <a:solidFill>
                  <a:srgbClr val="FF0000"/>
                </a:solidFill>
              </a:rPr>
              <a:t>of CO2 is determined by </a:t>
            </a:r>
            <a:r>
              <a:rPr lang="en-GB" sz="2800" dirty="0"/>
              <a:t>alveolar ventilation, whereas the </a:t>
            </a:r>
            <a:r>
              <a:rPr lang="en-GB" sz="2800" dirty="0">
                <a:solidFill>
                  <a:srgbClr val="FF0000"/>
                </a:solidFill>
              </a:rPr>
              <a:t>exchange of O2 is influenced primarily by </a:t>
            </a:r>
            <a:r>
              <a:rPr lang="en-GB" sz="2800" dirty="0"/>
              <a:t>the regional matching of ventilation (V) with pulmonary blood flow (Q) (V/Q matching</a:t>
            </a:r>
            <a:r>
              <a:rPr lang="en-GB" sz="2800" dirty="0" smtClean="0"/>
              <a:t>).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>
                <a:solidFill>
                  <a:srgbClr val="0070C0"/>
                </a:solidFill>
              </a:rPr>
              <a:t>V/Q matching is maintained, </a:t>
            </a:r>
            <a:r>
              <a:rPr lang="en-GB" sz="2800" dirty="0"/>
              <a:t>in part, by hypoxic pulmonary vasoconstriction (local constriction of the pulmonary vessels in areas that are </a:t>
            </a:r>
            <a:r>
              <a:rPr lang="en-GB" sz="2800" dirty="0" err="1"/>
              <a:t>underventilated</a:t>
            </a:r>
            <a:r>
              <a:rPr lang="en-GB" sz="2800" dirty="0" smtClean="0"/>
              <a:t>).</a:t>
            </a:r>
          </a:p>
          <a:p>
            <a:r>
              <a:rPr lang="en-GB" sz="2800" dirty="0" smtClean="0"/>
              <a:t> </a:t>
            </a:r>
            <a:r>
              <a:rPr lang="en-GB" sz="2800" dirty="0">
                <a:solidFill>
                  <a:srgbClr val="0070C0"/>
                </a:solidFill>
              </a:rPr>
              <a:t>There are five causes of hypoxemia </a:t>
            </a:r>
            <a:r>
              <a:rPr lang="en-GB" sz="2800" dirty="0" smtClean="0">
                <a:solidFill>
                  <a:srgbClr val="0070C0"/>
                </a:solidFill>
              </a:rPr>
              <a:t>. 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Disorders </a:t>
            </a:r>
            <a:r>
              <a:rPr lang="en-GB" sz="2800" dirty="0">
                <a:solidFill>
                  <a:srgbClr val="FF0000"/>
                </a:solidFill>
              </a:rPr>
              <a:t>resulting in V/Q mismatching </a:t>
            </a:r>
            <a:r>
              <a:rPr lang="en-GB" sz="2800" dirty="0"/>
              <a:t>(such as pneumonia and atelectasis) </a:t>
            </a:r>
            <a:r>
              <a:rPr lang="en-GB" sz="2800" dirty="0" smtClean="0"/>
              <a:t> </a:t>
            </a:r>
            <a:r>
              <a:rPr lang="en-GB" sz="2800" dirty="0"/>
              <a:t>are the most common causes of hypoxemia in children.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12428" y="28927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68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5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" y="734097"/>
            <a:ext cx="11505931" cy="5459874"/>
          </a:xfr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85657" y="3265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01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76" y="124960"/>
            <a:ext cx="10567609" cy="6733040"/>
          </a:xfrm>
        </p:spPr>
        <p:txBody>
          <a:bodyPr>
            <a:normAutofit fontScale="92500"/>
          </a:bodyPr>
          <a:lstStyle/>
          <a:p>
            <a:r>
              <a:rPr lang="en-GB" sz="3500" dirty="0">
                <a:solidFill>
                  <a:srgbClr val="FF0000"/>
                </a:solidFill>
              </a:rPr>
              <a:t>Cough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is a critically important mechanism for protecting the lungs from infection. It may be voluntary or generated by reflex irritation of the nose, sinuses, pharynx, larynx, trachea, bronchi, or bronchioles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 </a:t>
            </a:r>
            <a:r>
              <a:rPr lang="en-GB" sz="2800" dirty="0">
                <a:solidFill>
                  <a:srgbClr val="0070C0"/>
                </a:solidFill>
              </a:rPr>
              <a:t>Cough is a rapid, forceful expiration intended to clear the airways of debris and secretions</a:t>
            </a:r>
            <a:r>
              <a:rPr lang="en-GB" sz="2800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GB" sz="2800" dirty="0" smtClean="0"/>
              <a:t> </a:t>
            </a:r>
            <a:r>
              <a:rPr lang="en-GB" sz="2800" dirty="0">
                <a:solidFill>
                  <a:srgbClr val="0070C0"/>
                </a:solidFill>
              </a:rPr>
              <a:t>Effective cough requires the ability to </a:t>
            </a:r>
            <a:r>
              <a:rPr lang="en-GB" sz="2800" dirty="0"/>
              <a:t>(1) inhale to near TLC, (2) close and open the glottis, and (3) contract abdominal muscles to forcibly exhale</a:t>
            </a:r>
            <a:r>
              <a:rPr lang="en-GB" sz="2800" dirty="0" smtClean="0"/>
              <a:t>.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>
                <a:solidFill>
                  <a:srgbClr val="FF0000"/>
                </a:solidFill>
              </a:rPr>
              <a:t>Loss of the ability to cough</a:t>
            </a:r>
            <a:r>
              <a:rPr lang="en-GB" sz="2800" dirty="0"/>
              <a:t>, as with neuromuscular weakness, results in poor secretion clearance and predisposes to atelectasis and pneumonia</a:t>
            </a:r>
            <a:r>
              <a:rPr lang="en-GB" sz="2800" dirty="0" smtClean="0"/>
              <a:t>.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>
                <a:solidFill>
                  <a:srgbClr val="FF0000"/>
                </a:solidFill>
              </a:rPr>
              <a:t>Persistent cough suggests </a:t>
            </a:r>
            <a:r>
              <a:rPr lang="en-GB" sz="2800" dirty="0">
                <a:solidFill>
                  <a:schemeClr val="tx1"/>
                </a:solidFill>
              </a:rPr>
              <a:t>chronic irritation at any of these sites due to </a:t>
            </a:r>
            <a:r>
              <a:rPr lang="en-GB" sz="2800" dirty="0"/>
              <a:t>infectious (e.g., chronic bronchitis), allergic (e.g., postnasal drip, asthma), or chemical (e.g., inhalation or aspiration) triggers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99714" y="13933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4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991" y="0"/>
            <a:ext cx="8596668" cy="1320800"/>
          </a:xfrm>
        </p:spPr>
        <p:txBody>
          <a:bodyPr>
            <a:normAutofit/>
          </a:bodyPr>
          <a:lstStyle/>
          <a:p>
            <a:r>
              <a:rPr lang="en-GB" sz="4800" dirty="0"/>
              <a:t>HISTORY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-1"/>
            <a:ext cx="4648200" cy="6858001"/>
          </a:xfrm>
        </p:spPr>
      </p:pic>
      <p:sp>
        <p:nvSpPr>
          <p:cNvPr id="5" name="Rectangle 4"/>
          <p:cNvSpPr/>
          <p:nvPr/>
        </p:nvSpPr>
        <p:spPr>
          <a:xfrm>
            <a:off x="154819" y="867228"/>
            <a:ext cx="738898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Common respiratory complaints in children </a:t>
            </a:r>
            <a:r>
              <a:rPr lang="en-GB" sz="2800" dirty="0"/>
              <a:t>include cough, </a:t>
            </a:r>
            <a:r>
              <a:rPr lang="en-GB" sz="2800" dirty="0" err="1"/>
              <a:t>labored</a:t>
            </a:r>
            <a:r>
              <a:rPr lang="en-GB" sz="2800" dirty="0"/>
              <a:t> or noisy breathing, chest pain, and exercise intolerance.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>
                <a:solidFill>
                  <a:srgbClr val="0070C0"/>
                </a:solidFill>
              </a:rPr>
              <a:t>The </a:t>
            </a:r>
            <a:r>
              <a:rPr lang="en-GB" sz="2800" dirty="0">
                <a:solidFill>
                  <a:srgbClr val="0070C0"/>
                </a:solidFill>
              </a:rPr>
              <a:t>complete respiratory history includes </a:t>
            </a:r>
            <a:r>
              <a:rPr lang="en-GB" sz="2800" dirty="0"/>
              <a:t>onset, duration, and frequency of symptoms</a:t>
            </a:r>
            <a:r>
              <a:rPr lang="en-GB" sz="2800" dirty="0" smtClean="0"/>
              <a:t>.</a:t>
            </a:r>
          </a:p>
          <a:p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/>
              <a:t>It is important to obtain information concerning severity (hospitalizations, missed school days) and pattern (acute, chronic, or intermittent), including factors leading to worsening or improvement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4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391" y="114075"/>
            <a:ext cx="8596668" cy="6743925"/>
          </a:xfrm>
        </p:spPr>
        <p:txBody>
          <a:bodyPr>
            <a:noAutofit/>
          </a:bodyPr>
          <a:lstStyle/>
          <a:p>
            <a:r>
              <a:rPr lang="en-GB" sz="3200" dirty="0"/>
              <a:t>Exposure to others with </a:t>
            </a:r>
            <a:r>
              <a:rPr lang="en-GB" sz="3200" dirty="0" err="1"/>
              <a:t>respiratory</a:t>
            </a:r>
            <a:r>
              <a:rPr lang="en-GB" sz="3200" dirty="0"/>
              <a:t> illness and environmental factors (such as pet dander, tobacco smoke, or chemical fumes) should be reviewed</a:t>
            </a:r>
            <a:r>
              <a:rPr lang="en-GB" sz="3200" dirty="0" smtClean="0"/>
              <a:t>.</a:t>
            </a:r>
          </a:p>
          <a:p>
            <a:endParaRPr lang="en-GB" sz="3200" dirty="0" smtClean="0"/>
          </a:p>
          <a:p>
            <a:r>
              <a:rPr lang="en-GB" sz="3200" dirty="0" smtClean="0"/>
              <a:t> </a:t>
            </a:r>
            <a:r>
              <a:rPr lang="en-GB" sz="3200" dirty="0"/>
              <a:t>For infants, a feeding history should be obtained, including </a:t>
            </a:r>
            <a:r>
              <a:rPr lang="en-GB" sz="3200" dirty="0" err="1"/>
              <a:t>questions</a:t>
            </a:r>
            <a:r>
              <a:rPr lang="en-GB" sz="3200" dirty="0"/>
              <a:t> of coughing or choking with eating or drinking</a:t>
            </a:r>
            <a:r>
              <a:rPr lang="en-GB" sz="3200" dirty="0" smtClean="0"/>
              <a:t>.</a:t>
            </a:r>
          </a:p>
          <a:p>
            <a:endParaRPr lang="en-GB" sz="3200" dirty="0" smtClean="0"/>
          </a:p>
          <a:p>
            <a:r>
              <a:rPr lang="en-GB" sz="3200" dirty="0" smtClean="0"/>
              <a:t> </a:t>
            </a:r>
            <a:r>
              <a:rPr lang="en-GB" sz="3200" dirty="0"/>
              <a:t>Family history should include questions about asthma and </a:t>
            </a:r>
            <a:r>
              <a:rPr lang="en-GB" sz="3200" dirty="0" err="1"/>
              <a:t>atopy</a:t>
            </a:r>
            <a:r>
              <a:rPr lang="en-GB" sz="3200" dirty="0"/>
              <a:t>, immune deficiencies, and cystic fibrosis.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058" y="1"/>
            <a:ext cx="3494941" cy="685800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07828" y="19920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6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8163" y="0"/>
            <a:ext cx="8596668" cy="1320800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rgbClr val="FF0000"/>
                </a:solidFill>
              </a:rPr>
              <a:t>Cough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47" y="660400"/>
            <a:ext cx="10295465" cy="530134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>
                <a:solidFill>
                  <a:srgbClr val="0070C0"/>
                </a:solidFill>
              </a:rPr>
              <a:t> </a:t>
            </a:r>
            <a:r>
              <a:rPr lang="en-GB" sz="3200" dirty="0">
                <a:solidFill>
                  <a:srgbClr val="0070C0"/>
                </a:solidFill>
              </a:rPr>
              <a:t>Morning cough </a:t>
            </a:r>
            <a:r>
              <a:rPr lang="en-GB" sz="2800" dirty="0"/>
              <a:t>may be due to the accumulation of excessive secretions during the night </a:t>
            </a:r>
            <a:r>
              <a:rPr lang="en-GB" sz="2800" dirty="0">
                <a:solidFill>
                  <a:srgbClr val="FF0000"/>
                </a:solidFill>
              </a:rPr>
              <a:t>from sinusitis, allergic rhinitis, or bronchial infection</a:t>
            </a:r>
            <a:r>
              <a:rPr lang="en-GB" sz="2800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 smtClean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Nighttime</a:t>
            </a:r>
            <a:r>
              <a:rPr lang="en-GB" sz="3200" dirty="0">
                <a:solidFill>
                  <a:srgbClr val="0070C0"/>
                </a:solidFill>
              </a:rPr>
              <a:t> cough </a:t>
            </a:r>
            <a:r>
              <a:rPr lang="en-GB" sz="2800" dirty="0"/>
              <a:t>is a hallmark of </a:t>
            </a:r>
            <a:r>
              <a:rPr lang="en-GB" sz="2800" dirty="0">
                <a:solidFill>
                  <a:srgbClr val="FF0000"/>
                </a:solidFill>
              </a:rPr>
              <a:t>asthma </a:t>
            </a:r>
            <a:r>
              <a:rPr lang="en-GB" sz="2800" dirty="0"/>
              <a:t>and can also be caused by </a:t>
            </a:r>
            <a:r>
              <a:rPr lang="en-GB" sz="2800" dirty="0" err="1">
                <a:solidFill>
                  <a:srgbClr val="FF0000"/>
                </a:solidFill>
              </a:rPr>
              <a:t>gastroesophageal</a:t>
            </a:r>
            <a:r>
              <a:rPr lang="en-GB" sz="2800" dirty="0">
                <a:solidFill>
                  <a:srgbClr val="FF0000"/>
                </a:solidFill>
              </a:rPr>
              <a:t> reflux disease or postnasal drip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0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05" y="92303"/>
            <a:ext cx="10371666" cy="3880773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Cough with exercise </a:t>
            </a:r>
            <a:r>
              <a:rPr lang="en-GB" sz="2800" dirty="0"/>
              <a:t>is highly suggestive of exercise-induced asthma/bronchospasm. </a:t>
            </a:r>
            <a:endParaRPr lang="en-GB" sz="2800" dirty="0" smtClean="0"/>
          </a:p>
          <a:p>
            <a:r>
              <a:rPr lang="en-GB" sz="2800" dirty="0" smtClean="0">
                <a:solidFill>
                  <a:srgbClr val="FF0000"/>
                </a:solidFill>
              </a:rPr>
              <a:t>Habit </a:t>
            </a:r>
            <a:r>
              <a:rPr lang="en-GB" sz="2800" dirty="0">
                <a:solidFill>
                  <a:srgbClr val="FF0000"/>
                </a:solidFill>
              </a:rPr>
              <a:t>cough </a:t>
            </a:r>
            <a:r>
              <a:rPr lang="en-GB" sz="2800" dirty="0"/>
              <a:t>can masquerade as organic disease but should </a:t>
            </a:r>
            <a:r>
              <a:rPr lang="en-GB" sz="2800" dirty="0" err="1"/>
              <a:t>disappear</a:t>
            </a:r>
            <a:r>
              <a:rPr lang="en-GB" sz="2800" dirty="0"/>
              <a:t> when children are distracted or during sleep</a:t>
            </a:r>
            <a:r>
              <a:rPr lang="en-GB" sz="2800" dirty="0" smtClean="0"/>
              <a:t>.</a:t>
            </a:r>
          </a:p>
          <a:p>
            <a:r>
              <a:rPr lang="en-GB" sz="2800" dirty="0" smtClean="0">
                <a:solidFill>
                  <a:srgbClr val="FF0000"/>
                </a:solidFill>
              </a:rPr>
              <a:t> </a:t>
            </a:r>
            <a:r>
              <a:rPr lang="en-GB" sz="2800" dirty="0">
                <a:solidFill>
                  <a:srgbClr val="FF0000"/>
                </a:solidFill>
              </a:rPr>
              <a:t>Paroxysmal cough (especially associated with cyanosis) </a:t>
            </a:r>
            <a:r>
              <a:rPr lang="en-GB" sz="2800" dirty="0"/>
              <a:t>suggests pertussis, whereas a repetitive, staccato cough occurs in chlamydial infections in infants</a:t>
            </a:r>
            <a:r>
              <a:rPr lang="en-GB" sz="2800" dirty="0" smtClean="0"/>
              <a:t>.</a:t>
            </a:r>
          </a:p>
          <a:p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>
                <a:solidFill>
                  <a:srgbClr val="FF0000"/>
                </a:solidFill>
              </a:rPr>
              <a:t>A harsh, brassy, seal-like cough suggests </a:t>
            </a:r>
            <a:r>
              <a:rPr lang="en-GB" sz="2800" dirty="0"/>
              <a:t>croup, </a:t>
            </a:r>
            <a:r>
              <a:rPr lang="en-GB" sz="2800" dirty="0" err="1"/>
              <a:t>tracheomalacia</a:t>
            </a:r>
            <a:r>
              <a:rPr lang="en-GB" sz="2800" dirty="0"/>
              <a:t>, or psychogenic (habit) cough. </a:t>
            </a:r>
            <a:endParaRPr lang="en-GB" sz="2800" dirty="0" smtClean="0"/>
          </a:p>
          <a:p>
            <a:r>
              <a:rPr lang="en-GB" sz="2800" dirty="0" smtClean="0">
                <a:solidFill>
                  <a:srgbClr val="FF0000"/>
                </a:solidFill>
              </a:rPr>
              <a:t>Sudden </a:t>
            </a:r>
            <a:r>
              <a:rPr lang="en-GB" sz="2800" dirty="0">
                <a:solidFill>
                  <a:srgbClr val="FF0000"/>
                </a:solidFill>
              </a:rPr>
              <a:t>onset of cough after a choking episode </a:t>
            </a:r>
            <a:r>
              <a:rPr lang="en-GB" sz="2800" dirty="0"/>
              <a:t>suggests foreign body aspiration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6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63" y="0"/>
            <a:ext cx="8596668" cy="1320800"/>
          </a:xfrm>
        </p:spPr>
        <p:txBody>
          <a:bodyPr/>
          <a:lstStyle/>
          <a:p>
            <a:r>
              <a:rPr lang="en-GB" dirty="0">
                <a:solidFill>
                  <a:srgbClr val="00B0F0"/>
                </a:solidFill>
              </a:rPr>
              <a:t>Stridor </a:t>
            </a:r>
            <a:r>
              <a:rPr lang="en-GB" dirty="0" smtClean="0">
                <a:solidFill>
                  <a:srgbClr val="00B0F0"/>
                </a:solidFill>
              </a:rPr>
              <a:t>,Wheezing ,Cyanosis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819" y="941389"/>
            <a:ext cx="9794723" cy="5916611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FC000"/>
                </a:solidFill>
              </a:rPr>
              <a:t>Clothing should be removed from the upper half of the child’s body </a:t>
            </a:r>
            <a:r>
              <a:rPr lang="en-GB" sz="2800" dirty="0"/>
              <a:t>so that the thorax may be inspected while maintaining modesty for adolescents.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It </a:t>
            </a:r>
            <a:r>
              <a:rPr lang="en-GB" sz="2800" dirty="0"/>
              <a:t>is optimal to observe the respiratory pattern, rate, and work of breathing while the child is quiet, noting the shape and symmetry of the chest wall and the </a:t>
            </a:r>
            <a:r>
              <a:rPr lang="en-GB" sz="2800" dirty="0" err="1"/>
              <a:t>anteroposterior</a:t>
            </a:r>
            <a:r>
              <a:rPr lang="en-GB" sz="2800" dirty="0"/>
              <a:t> (AP) diameter</a:t>
            </a:r>
            <a:r>
              <a:rPr lang="en-GB" sz="2800" dirty="0" smtClean="0"/>
              <a:t>.</a:t>
            </a:r>
          </a:p>
          <a:p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/>
              <a:t>Any factor that impairs respiratory mechanics is likely to increase the respiratory rate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6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" y="0"/>
            <a:ext cx="11451772" cy="3880773"/>
          </a:xfrm>
        </p:spPr>
        <p:txBody>
          <a:bodyPr>
            <a:noAutofit/>
          </a:bodyPr>
          <a:lstStyle/>
          <a:p>
            <a:r>
              <a:rPr lang="en-GB" sz="2800" dirty="0"/>
              <a:t>However, </a:t>
            </a:r>
            <a:r>
              <a:rPr lang="en-GB" sz="2800" dirty="0" err="1"/>
              <a:t>nonrespiratory</a:t>
            </a:r>
            <a:r>
              <a:rPr lang="en-GB" sz="2800" dirty="0"/>
              <a:t> causes of </a:t>
            </a:r>
            <a:r>
              <a:rPr lang="en-GB" sz="2800" dirty="0" err="1"/>
              <a:t>tachypnea</a:t>
            </a:r>
            <a:r>
              <a:rPr lang="en-GB" sz="2800" dirty="0"/>
              <a:t> include fever, pain, and anxiety. </a:t>
            </a:r>
            <a:endParaRPr lang="en-GB" sz="2800" dirty="0" smtClean="0"/>
          </a:p>
          <a:p>
            <a:r>
              <a:rPr lang="en-GB" sz="2800" dirty="0" smtClean="0">
                <a:solidFill>
                  <a:srgbClr val="00B0F0"/>
                </a:solidFill>
              </a:rPr>
              <a:t>Respiratory </a:t>
            </a:r>
            <a:r>
              <a:rPr lang="en-GB" sz="2800" dirty="0">
                <a:solidFill>
                  <a:srgbClr val="00B0F0"/>
                </a:solidFill>
              </a:rPr>
              <a:t>rates vary with age </a:t>
            </a:r>
            <a:endParaRPr lang="en-GB" sz="2800" dirty="0" smtClean="0">
              <a:solidFill>
                <a:srgbClr val="00B0F0"/>
              </a:solidFill>
            </a:endParaRPr>
          </a:p>
          <a:p>
            <a:r>
              <a:rPr lang="en-GB" sz="2800" dirty="0" smtClean="0"/>
              <a:t> </a:t>
            </a:r>
            <a:r>
              <a:rPr lang="en-GB" sz="2800" dirty="0"/>
              <a:t>It is important to observe the respiratory pattern and degree of effort (work of breathing</a:t>
            </a:r>
            <a:r>
              <a:rPr lang="en-GB" sz="2800" dirty="0" smtClean="0"/>
              <a:t>).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  </a:t>
            </a:r>
            <a:r>
              <a:rPr lang="en-GB" sz="2800" dirty="0"/>
              <a:t>Increased work of breathing can be described as inspiratory (intercostal, supraclavicular, or </a:t>
            </a:r>
            <a:r>
              <a:rPr lang="en-GB" sz="2800" dirty="0" err="1"/>
              <a:t>substernal</a:t>
            </a:r>
            <a:r>
              <a:rPr lang="en-GB" sz="2800" dirty="0"/>
              <a:t> retractions, nasal flaring) or expiratory (use of abdominal muscles to actively exhale</a:t>
            </a:r>
            <a:r>
              <a:rPr lang="en-GB" sz="2800" dirty="0" smtClean="0"/>
              <a:t>)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>
                <a:solidFill>
                  <a:srgbClr val="FF0000"/>
                </a:solidFill>
              </a:rPr>
              <a:t>Causes of increased </a:t>
            </a:r>
            <a:r>
              <a:rPr lang="en-GB" sz="2800" dirty="0" smtClean="0">
                <a:solidFill>
                  <a:srgbClr val="FF0000"/>
                </a:solidFill>
              </a:rPr>
              <a:t>work of </a:t>
            </a:r>
            <a:r>
              <a:rPr lang="en-GB" sz="2800" dirty="0">
                <a:solidFill>
                  <a:srgbClr val="FF0000"/>
                </a:solidFill>
              </a:rPr>
              <a:t>breathing during inspiration </a:t>
            </a:r>
            <a:r>
              <a:rPr lang="en-GB" sz="2800" dirty="0"/>
              <a:t>include </a:t>
            </a:r>
            <a:r>
              <a:rPr lang="en-GB" sz="2800" dirty="0" err="1">
                <a:solidFill>
                  <a:srgbClr val="00B0F0"/>
                </a:solidFill>
              </a:rPr>
              <a:t>extrathoracic</a:t>
            </a:r>
            <a:r>
              <a:rPr lang="en-GB" sz="2800" dirty="0">
                <a:solidFill>
                  <a:srgbClr val="00B0F0"/>
                </a:solidFill>
              </a:rPr>
              <a:t> airway obstruction</a:t>
            </a:r>
            <a:r>
              <a:rPr lang="en-GB" sz="2800" dirty="0"/>
              <a:t> (</a:t>
            </a:r>
            <a:r>
              <a:rPr lang="en-GB" sz="2800" dirty="0" err="1"/>
              <a:t>laryngomalacia</a:t>
            </a:r>
            <a:r>
              <a:rPr lang="en-GB" sz="2800" dirty="0"/>
              <a:t>, croup, subglottic stenosis) and/or decreased pulmonary compliance (e.g., pneumonia, pulmonary </a:t>
            </a:r>
            <a:r>
              <a:rPr lang="en-GB" sz="2800" dirty="0" err="1"/>
              <a:t>edema</a:t>
            </a:r>
            <a:r>
              <a:rPr lang="en-GB" sz="2800" dirty="0"/>
              <a:t>)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89171" y="22206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9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476" y="272143"/>
            <a:ext cx="11035695" cy="6585857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 smtClean="0"/>
              <a:t> </a:t>
            </a:r>
            <a:r>
              <a:rPr lang="en-GB" sz="3200" dirty="0">
                <a:solidFill>
                  <a:srgbClr val="FF0000"/>
                </a:solidFill>
              </a:rPr>
              <a:t>Increased expiratory work of breathing </a:t>
            </a:r>
            <a:r>
              <a:rPr lang="en-GB" sz="3200" dirty="0"/>
              <a:t>usually indicates </a:t>
            </a:r>
            <a:r>
              <a:rPr lang="en-GB" sz="3200" dirty="0" err="1">
                <a:solidFill>
                  <a:srgbClr val="00B0F0"/>
                </a:solidFill>
              </a:rPr>
              <a:t>intrathoracic</a:t>
            </a:r>
            <a:r>
              <a:rPr lang="en-GB" sz="3200" dirty="0">
                <a:solidFill>
                  <a:srgbClr val="00B0F0"/>
                </a:solidFill>
              </a:rPr>
              <a:t> airway narrowing </a:t>
            </a:r>
            <a:r>
              <a:rPr lang="en-GB" sz="3200" dirty="0"/>
              <a:t>(e.g., asthma, </a:t>
            </a:r>
            <a:r>
              <a:rPr lang="en-GB" sz="3200" dirty="0" err="1"/>
              <a:t>tracheomalacia</a:t>
            </a:r>
            <a:r>
              <a:rPr lang="en-GB" sz="3200" dirty="0" smtClean="0"/>
              <a:t>).</a:t>
            </a:r>
          </a:p>
          <a:p>
            <a:r>
              <a:rPr lang="en-GB" sz="3200" dirty="0" smtClean="0"/>
              <a:t> </a:t>
            </a:r>
            <a:r>
              <a:rPr lang="en-GB" sz="3600" dirty="0">
                <a:solidFill>
                  <a:srgbClr val="FF0000"/>
                </a:solidFill>
              </a:rPr>
              <a:t>Grunting (forced expiration against a partially closed glottis) </a:t>
            </a:r>
            <a:r>
              <a:rPr lang="en-GB" sz="3200" dirty="0"/>
              <a:t>is often seen in small children with respiratory distress but may also be a manifestation of pain. </a:t>
            </a:r>
            <a:endParaRPr lang="en-GB" sz="3200" dirty="0" smtClean="0"/>
          </a:p>
          <a:p>
            <a:pPr marL="0" indent="0">
              <a:buNone/>
            </a:pPr>
            <a:endParaRPr lang="en-GB" sz="3200" dirty="0" smtClean="0"/>
          </a:p>
          <a:p>
            <a:r>
              <a:rPr lang="en-GB" sz="3200" dirty="0" smtClean="0"/>
              <a:t>When </a:t>
            </a:r>
            <a:r>
              <a:rPr lang="en-GB" sz="3200" dirty="0"/>
              <a:t>attempting to determine the cause of a respiratory complaint, it is useful to auscultate over all potential sites of pathology, </a:t>
            </a:r>
            <a:endParaRPr lang="en-GB" sz="3200" dirty="0" smtClean="0"/>
          </a:p>
          <a:p>
            <a:r>
              <a:rPr lang="en-GB" sz="3200" dirty="0" smtClean="0"/>
              <a:t>including </a:t>
            </a:r>
            <a:r>
              <a:rPr lang="en-GB" sz="3200" dirty="0"/>
              <a:t>the nose and mouth, neck, large airways (central chest and back), and all lobes of both lungs (anterior and posterior, upper and lower, as well as lateral chest wall</a:t>
            </a:r>
            <a:r>
              <a:rPr lang="en-GB" sz="2400" dirty="0"/>
              <a:t>).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2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5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0163" y="87086"/>
            <a:ext cx="3023809" cy="1320800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Stridor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732" y="876075"/>
            <a:ext cx="9750867" cy="5677125"/>
          </a:xfrm>
        </p:spPr>
        <p:txBody>
          <a:bodyPr>
            <a:normAutofit/>
          </a:bodyPr>
          <a:lstStyle/>
          <a:p>
            <a:r>
              <a:rPr lang="en-GB" sz="2400" dirty="0"/>
              <a:t>Stridor is a </a:t>
            </a:r>
            <a:r>
              <a:rPr lang="en-GB" sz="2400" dirty="0">
                <a:solidFill>
                  <a:srgbClr val="00B0F0"/>
                </a:solidFill>
              </a:rPr>
              <a:t>harsh, monophonic sound </a:t>
            </a:r>
            <a:r>
              <a:rPr lang="en-GB" sz="2400" dirty="0"/>
              <a:t>caused by a partially obstructed large airway, more commonly heard on inspiration and localized to the </a:t>
            </a:r>
            <a:r>
              <a:rPr lang="en-GB" sz="2400" dirty="0" smtClean="0"/>
              <a:t>neck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sz="2800" dirty="0" smtClean="0">
                <a:solidFill>
                  <a:srgbClr val="FF0000"/>
                </a:solidFill>
              </a:rPr>
              <a:t>                          </a:t>
            </a:r>
            <a:r>
              <a:rPr lang="en-GB" sz="4000" dirty="0" smtClean="0">
                <a:solidFill>
                  <a:srgbClr val="FF0000"/>
                </a:solidFill>
              </a:rPr>
              <a:t>Wheezing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sz="2400" dirty="0"/>
              <a:t>is produced by partial obstruction of the smaller lower airways, more commonly heard during exhalation and localized to the chest. </a:t>
            </a: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Wheezes </a:t>
            </a:r>
            <a:r>
              <a:rPr lang="en-GB" sz="2400" dirty="0"/>
              <a:t>can be monophonic and </a:t>
            </a:r>
            <a:r>
              <a:rPr lang="en-GB" sz="2400" dirty="0">
                <a:solidFill>
                  <a:srgbClr val="00B0F0"/>
                </a:solidFill>
              </a:rPr>
              <a:t>low-pitched </a:t>
            </a:r>
            <a:r>
              <a:rPr lang="en-GB" sz="2400" dirty="0"/>
              <a:t>(usually from large, central airways) or </a:t>
            </a:r>
            <a:r>
              <a:rPr lang="en-GB" sz="2400" dirty="0">
                <a:solidFill>
                  <a:srgbClr val="00B0F0"/>
                </a:solidFill>
              </a:rPr>
              <a:t>high-pitched and musical </a:t>
            </a:r>
            <a:r>
              <a:rPr lang="en-GB" sz="2400" dirty="0"/>
              <a:t>(from small peripheral </a:t>
            </a:r>
            <a:r>
              <a:rPr lang="en-GB" sz="2400" dirty="0" smtClean="0"/>
              <a:t>airways</a:t>
            </a:r>
            <a:r>
              <a:rPr lang="en-GB" sz="2400" dirty="0"/>
              <a:t>.</a:t>
            </a:r>
            <a:endParaRPr lang="en-GB" dirty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7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20" y="500742"/>
            <a:ext cx="8596668" cy="1774371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</a:rPr>
              <a:t>Secretions in the </a:t>
            </a:r>
            <a:r>
              <a:rPr lang="en-GB" dirty="0" err="1">
                <a:solidFill>
                  <a:srgbClr val="00B0F0"/>
                </a:solidFill>
              </a:rPr>
              <a:t>intrathoracic</a:t>
            </a:r>
            <a:r>
              <a:rPr lang="en-GB" dirty="0">
                <a:solidFill>
                  <a:srgbClr val="00B0F0"/>
                </a:solidFill>
              </a:rPr>
              <a:t> airways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may produce </a:t>
            </a:r>
            <a:r>
              <a:rPr lang="en-GB" dirty="0">
                <a:solidFill>
                  <a:srgbClr val="FF0000"/>
                </a:solidFill>
              </a:rPr>
              <a:t>wheezing 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but more commonly result in irregular sounds called </a:t>
            </a:r>
            <a:r>
              <a:rPr lang="en-GB" sz="5300" dirty="0">
                <a:solidFill>
                  <a:srgbClr val="FF0000"/>
                </a:solidFill>
              </a:rPr>
              <a:t>rhonchi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20" y="3303800"/>
            <a:ext cx="8596668" cy="24112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smtClean="0"/>
              <a:t> </a:t>
            </a:r>
            <a:r>
              <a:rPr lang="en-GB" sz="3200" dirty="0"/>
              <a:t>Fluid or secretions in </a:t>
            </a:r>
            <a:r>
              <a:rPr lang="en-GB" sz="3200" dirty="0">
                <a:solidFill>
                  <a:srgbClr val="00B0F0"/>
                </a:solidFill>
              </a:rPr>
              <a:t>small airways </a:t>
            </a:r>
            <a:r>
              <a:rPr lang="en-GB" sz="3200" dirty="0"/>
              <a:t>may produce sounds characteristic of crumpling cellophane </a:t>
            </a:r>
            <a:r>
              <a:rPr lang="en-GB" sz="4400" dirty="0">
                <a:solidFill>
                  <a:srgbClr val="FF0000"/>
                </a:solidFill>
              </a:rPr>
              <a:t>(crackles or </a:t>
            </a:r>
            <a:r>
              <a:rPr lang="en-GB" sz="4400" dirty="0" err="1">
                <a:solidFill>
                  <a:srgbClr val="FF0000"/>
                </a:solidFill>
              </a:rPr>
              <a:t>rales</a:t>
            </a:r>
            <a:r>
              <a:rPr lang="en-GB" sz="4400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3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256" y="0"/>
            <a:ext cx="6977743" cy="6607629"/>
          </a:xfrm>
        </p:spPr>
      </p:pic>
    </p:spTree>
    <p:extLst>
      <p:ext uri="{BB962C8B-B14F-4D97-AF65-F5344CB8AC3E}">
        <p14:creationId xmlns:p14="http://schemas.microsoft.com/office/powerpoint/2010/main" val="299022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106" y="0"/>
            <a:ext cx="8596668" cy="132080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Digital clubbing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5286"/>
            <a:ext cx="7707086" cy="5932713"/>
          </a:xfrm>
        </p:spPr>
        <p:txBody>
          <a:bodyPr>
            <a:normAutofit/>
          </a:bodyPr>
          <a:lstStyle/>
          <a:p>
            <a:r>
              <a:rPr lang="en-GB" sz="2800" dirty="0"/>
              <a:t>is seen in cystic fibrosis and in other, less common chronic pulmonary diseases (such as interstitial lung disease</a:t>
            </a:r>
            <a:r>
              <a:rPr lang="en-GB" sz="2800" dirty="0" smtClean="0"/>
              <a:t>).</a:t>
            </a:r>
          </a:p>
          <a:p>
            <a:pPr marL="0" indent="0">
              <a:buNone/>
            </a:pPr>
            <a:r>
              <a:rPr lang="en-GB" sz="2800" dirty="0" smtClean="0"/>
              <a:t> </a:t>
            </a:r>
          </a:p>
          <a:p>
            <a:r>
              <a:rPr lang="en-GB" sz="2800" dirty="0" smtClean="0"/>
              <a:t>It </a:t>
            </a:r>
            <a:r>
              <a:rPr lang="en-GB" sz="2800" dirty="0"/>
              <a:t>is not associated with asthma, so its presence should heighten concern for other diagnoses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/>
              <a:t>Clubbing may also be present in </a:t>
            </a:r>
            <a:r>
              <a:rPr lang="en-GB" sz="2800" dirty="0" err="1"/>
              <a:t>nonpulmonary</a:t>
            </a:r>
            <a:r>
              <a:rPr lang="en-GB" sz="2800" dirty="0"/>
              <a:t> chronic diseases (cardiac, gastrointestinal, or </a:t>
            </a:r>
            <a:r>
              <a:rPr lang="en-GB" sz="2800" dirty="0" err="1"/>
              <a:t>hematological</a:t>
            </a:r>
            <a:r>
              <a:rPr lang="en-GB" sz="2800" dirty="0"/>
              <a:t>) or, rarely, as a familial trait.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6" y="0"/>
            <a:ext cx="4484914" cy="6857999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32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820" y="0"/>
            <a:ext cx="4961466" cy="1320800"/>
          </a:xfrm>
        </p:spPr>
        <p:txBody>
          <a:bodyPr>
            <a:normAutofit fontScale="90000"/>
          </a:bodyPr>
          <a:lstStyle/>
          <a:p>
            <a:r>
              <a:rPr lang="en-GB" dirty="0"/>
              <a:t>DIAGNOSTIC MEASURES</a:t>
            </a:r>
            <a:br>
              <a:rPr lang="en-GB" dirty="0"/>
            </a:br>
            <a:r>
              <a:rPr lang="en-GB" dirty="0"/>
              <a:t>Imaging </a:t>
            </a:r>
            <a:r>
              <a:rPr lang="en-GB" dirty="0" smtClean="0"/>
              <a:t>Techniques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320800"/>
            <a:ext cx="10232571" cy="5406571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Chest radiographs </a:t>
            </a:r>
            <a:r>
              <a:rPr lang="en-GB" sz="2400" dirty="0"/>
              <a:t>are useful in assessing respiratory disease in children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2400" dirty="0"/>
              <a:t>In addition to determining lung abnormalities, they provide information about the bony thorax (rib or vertebral abnormalities), the heart (cardiomegaly, pericardial effusion), and the great vessels (right aortic arch/vascular rings, rib notching</a:t>
            </a:r>
            <a:r>
              <a:rPr lang="en-GB" sz="2400" dirty="0" smtClean="0"/>
              <a:t>).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/>
              <a:t> </a:t>
            </a:r>
            <a:r>
              <a:rPr lang="en-GB" sz="2400" dirty="0"/>
              <a:t>Chest radiographs should be obtained in both the </a:t>
            </a:r>
            <a:r>
              <a:rPr lang="en-GB" sz="2400" dirty="0" err="1"/>
              <a:t>posteroanterior</a:t>
            </a:r>
            <a:r>
              <a:rPr lang="en-GB" sz="2400" dirty="0"/>
              <a:t> (PA) and lateral projections and, if possible, following a full inspiration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9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1" y="0"/>
            <a:ext cx="10317239" cy="678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 smtClean="0">
                <a:solidFill>
                  <a:srgbClr val="FF0000"/>
                </a:solidFill>
              </a:rPr>
              <a:t>        A </a:t>
            </a:r>
            <a:r>
              <a:rPr lang="en-GB" sz="3600" dirty="0">
                <a:solidFill>
                  <a:srgbClr val="FF0000"/>
                </a:solidFill>
              </a:rPr>
              <a:t>barium </a:t>
            </a:r>
            <a:r>
              <a:rPr lang="en-GB" sz="3600" dirty="0" err="1" smtClean="0">
                <a:solidFill>
                  <a:srgbClr val="FF0000"/>
                </a:solidFill>
              </a:rPr>
              <a:t>esophagram</a:t>
            </a:r>
            <a:endParaRPr lang="en-GB" sz="3600" dirty="0" smtClean="0">
              <a:solidFill>
                <a:srgbClr val="FF0000"/>
              </a:solidFill>
            </a:endParaRPr>
          </a:p>
          <a:p>
            <a:r>
              <a:rPr lang="en-GB" sz="4800" dirty="0" smtClean="0">
                <a:solidFill>
                  <a:srgbClr val="FF0000"/>
                </a:solidFill>
              </a:rPr>
              <a:t> </a:t>
            </a:r>
            <a:r>
              <a:rPr lang="en-GB" sz="3000" dirty="0"/>
              <a:t>may be valuable in diagnosing disorders of swallowing (dysphagia) and </a:t>
            </a:r>
            <a:r>
              <a:rPr lang="en-GB" sz="3000" dirty="0" err="1"/>
              <a:t>esophageal</a:t>
            </a:r>
            <a:r>
              <a:rPr lang="en-GB" sz="3000" dirty="0"/>
              <a:t> motility, vascular rings (</a:t>
            </a:r>
            <a:r>
              <a:rPr lang="en-GB" sz="3000" dirty="0" err="1"/>
              <a:t>esophageal</a:t>
            </a:r>
            <a:r>
              <a:rPr lang="en-GB" sz="3000" dirty="0"/>
              <a:t> compression), </a:t>
            </a:r>
            <a:r>
              <a:rPr lang="en-GB" sz="3000" dirty="0" err="1"/>
              <a:t>tracheoesophageal</a:t>
            </a:r>
            <a:r>
              <a:rPr lang="en-GB" sz="3000" dirty="0"/>
              <a:t> fistulas, and, to a lesser extent, </a:t>
            </a:r>
            <a:r>
              <a:rPr lang="en-GB" sz="3000" dirty="0" err="1"/>
              <a:t>gastroesophageal</a:t>
            </a:r>
            <a:r>
              <a:rPr lang="en-GB" sz="3000" dirty="0"/>
              <a:t> reflux</a:t>
            </a:r>
            <a:r>
              <a:rPr lang="en-GB" sz="3000" dirty="0" smtClean="0"/>
              <a:t>.</a:t>
            </a:r>
          </a:p>
          <a:p>
            <a:endParaRPr lang="en-GB" sz="3000" dirty="0"/>
          </a:p>
          <a:p>
            <a:r>
              <a:rPr lang="en-GB" sz="3000" dirty="0" smtClean="0"/>
              <a:t> </a:t>
            </a:r>
            <a:r>
              <a:rPr lang="en-GB" sz="3000" dirty="0"/>
              <a:t>When evaluating for a </a:t>
            </a:r>
            <a:r>
              <a:rPr lang="en-GB" sz="3000" dirty="0" err="1"/>
              <a:t>tracheoesophageal</a:t>
            </a:r>
            <a:r>
              <a:rPr lang="en-GB" sz="3000" dirty="0"/>
              <a:t> fistula, contrast material must be instilled under pressure via a catheter with the distal tip situated in the </a:t>
            </a:r>
            <a:r>
              <a:rPr lang="en-GB" sz="3000" dirty="0" err="1"/>
              <a:t>esophagus</a:t>
            </a:r>
            <a:r>
              <a:rPr lang="en-GB" sz="3000" dirty="0"/>
              <a:t>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19" y="81417"/>
            <a:ext cx="10164838" cy="66894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sz="3200" dirty="0">
                <a:solidFill>
                  <a:srgbClr val="0070C0"/>
                </a:solidFill>
              </a:rPr>
              <a:t>Computed tomography (CT) </a:t>
            </a:r>
            <a:r>
              <a:rPr lang="en-GB" sz="3200" dirty="0"/>
              <a:t>of the chest is the imaging tool of choice for evaluating masses, interstitial lung disease, and bronchiectasis, as well as delineating pleural from parenchymal lesions</a:t>
            </a:r>
            <a:r>
              <a:rPr lang="en-GB" sz="3200" dirty="0" smtClean="0"/>
              <a:t>.</a:t>
            </a:r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>
                <a:solidFill>
                  <a:srgbClr val="0070C0"/>
                </a:solidFill>
              </a:rPr>
              <a:t>CT </a:t>
            </a:r>
            <a:r>
              <a:rPr lang="en-GB" sz="3200" dirty="0">
                <a:solidFill>
                  <a:srgbClr val="0070C0"/>
                </a:solidFill>
              </a:rPr>
              <a:t>scans with intravenous contrast </a:t>
            </a:r>
            <a:r>
              <a:rPr lang="en-GB" sz="3200" dirty="0"/>
              <a:t>provide excellent information about the pulmonary vasculature and great vessels, are useful for characterizing congenital pulmonary malformations, and can detect pulmonary embolism</a:t>
            </a:r>
            <a:r>
              <a:rPr lang="en-GB" sz="3200" dirty="0" smtClean="0"/>
              <a:t>.</a:t>
            </a:r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 </a:t>
            </a:r>
            <a:endParaRPr lang="en-GB" sz="3200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4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9" y="222931"/>
            <a:ext cx="9938657" cy="6526212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00B0F0"/>
                </a:solidFill>
              </a:rPr>
              <a:t>Magnetic resonance imaging (MRI), </a:t>
            </a:r>
            <a:r>
              <a:rPr lang="en-GB" sz="3200" dirty="0"/>
              <a:t>useful in visualizing cardiac and great vessel anatomy and </a:t>
            </a:r>
            <a:r>
              <a:rPr lang="en-GB" sz="3200" dirty="0" err="1"/>
              <a:t>mediastinal</a:t>
            </a:r>
            <a:r>
              <a:rPr lang="en-GB" sz="3200" dirty="0"/>
              <a:t> lesions, is less useful for evaluation of pulmonary parenchymal lesions</a:t>
            </a:r>
            <a:r>
              <a:rPr lang="en-GB" sz="3200" dirty="0" smtClean="0"/>
              <a:t>.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dirty="0" smtClean="0">
                <a:solidFill>
                  <a:srgbClr val="00B0F0"/>
                </a:solidFill>
              </a:rPr>
              <a:t> </a:t>
            </a:r>
            <a:r>
              <a:rPr lang="en-GB" sz="3000" dirty="0">
                <a:solidFill>
                  <a:srgbClr val="00B0F0"/>
                </a:solidFill>
              </a:rPr>
              <a:t>Ultrasonography </a:t>
            </a:r>
            <a:r>
              <a:rPr lang="en-GB" sz="3000" dirty="0"/>
              <a:t>can be used to delineate some </a:t>
            </a:r>
            <a:r>
              <a:rPr lang="en-GB" sz="3000" dirty="0" err="1"/>
              <a:t>intrathoracic</a:t>
            </a:r>
            <a:r>
              <a:rPr lang="en-GB" sz="3000" dirty="0"/>
              <a:t> masses and is the imaging procedure of choice for assessing size and character of </a:t>
            </a:r>
            <a:r>
              <a:rPr lang="en-GB" sz="3000" dirty="0" err="1">
                <a:solidFill>
                  <a:schemeClr val="accent3"/>
                </a:solidFill>
              </a:rPr>
              <a:t>parapneumonic</a:t>
            </a:r>
            <a:r>
              <a:rPr lang="en-GB" sz="3000" dirty="0">
                <a:solidFill>
                  <a:schemeClr val="accent3"/>
                </a:solidFill>
              </a:rPr>
              <a:t> effusion/empyema</a:t>
            </a:r>
            <a:r>
              <a:rPr lang="en-GB" sz="3000" dirty="0" smtClean="0"/>
              <a:t>.</a:t>
            </a:r>
          </a:p>
          <a:p>
            <a:endParaRPr lang="en-GB" sz="3000" dirty="0" smtClean="0"/>
          </a:p>
          <a:p>
            <a:r>
              <a:rPr lang="en-GB" sz="3000" dirty="0" smtClean="0"/>
              <a:t> </a:t>
            </a:r>
            <a:r>
              <a:rPr lang="en-GB" sz="3000" dirty="0"/>
              <a:t>It is also useful for assessing </a:t>
            </a:r>
            <a:r>
              <a:rPr lang="en-GB" sz="3000" dirty="0">
                <a:solidFill>
                  <a:schemeClr val="accent3"/>
                </a:solidFill>
              </a:rPr>
              <a:t>diaphragmatic motion</a:t>
            </a:r>
            <a:r>
              <a:rPr lang="en-GB" sz="3000" dirty="0"/>
              <a:t> in small children</a:t>
            </a:r>
            <a:r>
              <a:rPr lang="en-GB" sz="3000" dirty="0" smtClean="0"/>
              <a:t>.</a:t>
            </a:r>
            <a:endParaRPr lang="en-GB" sz="3000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4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99" y="381000"/>
            <a:ext cx="10074629" cy="5976257"/>
          </a:xfrm>
        </p:spPr>
      </p:pic>
    </p:spTree>
    <p:extLst>
      <p:ext uri="{BB962C8B-B14F-4D97-AF65-F5344CB8AC3E}">
        <p14:creationId xmlns:p14="http://schemas.microsoft.com/office/powerpoint/2010/main" val="179849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8162" y="0"/>
            <a:ext cx="8596668" cy="1320800"/>
          </a:xfrm>
        </p:spPr>
        <p:txBody>
          <a:bodyPr>
            <a:normAutofit/>
          </a:bodyPr>
          <a:lstStyle/>
          <a:p>
            <a:r>
              <a:rPr lang="en-GB" sz="4400" dirty="0" smtClean="0"/>
              <a:t>    consolidation</a:t>
            </a:r>
            <a:endParaRPr lang="en-GB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92" y="1077687"/>
            <a:ext cx="8596312" cy="5660570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0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3849" y="0"/>
            <a:ext cx="8596668" cy="1320800"/>
          </a:xfrm>
        </p:spPr>
        <p:txBody>
          <a:bodyPr>
            <a:normAutofit/>
          </a:bodyPr>
          <a:lstStyle/>
          <a:p>
            <a:r>
              <a:rPr lang="en-GB" sz="5400" dirty="0" smtClean="0"/>
              <a:t>atelectasis</a:t>
            </a:r>
            <a:endParaRPr lang="en-GB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14" y="925286"/>
            <a:ext cx="5932715" cy="5932714"/>
          </a:xfr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9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2220" y="0"/>
            <a:ext cx="8596668" cy="1320800"/>
          </a:xfrm>
        </p:spPr>
        <p:txBody>
          <a:bodyPr>
            <a:normAutofit/>
          </a:bodyPr>
          <a:lstStyle/>
          <a:p>
            <a:r>
              <a:rPr lang="en-GB" sz="4400" dirty="0" smtClean="0"/>
              <a:t>    Pneumothorax</a:t>
            </a:r>
            <a:endParaRPr lang="en-GB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740229"/>
            <a:ext cx="6640286" cy="6030685"/>
          </a:xfrm>
        </p:spPr>
      </p:pic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6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" y="0"/>
            <a:ext cx="5475515" cy="68579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43" y="0"/>
            <a:ext cx="5595257" cy="6574972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59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68" y="0"/>
            <a:ext cx="8596668" cy="1320800"/>
          </a:xfrm>
        </p:spPr>
        <p:txBody>
          <a:bodyPr/>
          <a:lstStyle/>
          <a:p>
            <a:r>
              <a:rPr lang="en-GB" dirty="0"/>
              <a:t>Measures of Respiratory Gas Exchange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660400"/>
            <a:ext cx="11299372" cy="3880773"/>
          </a:xfrm>
        </p:spPr>
        <p:txBody>
          <a:bodyPr>
            <a:noAutofit/>
          </a:bodyPr>
          <a:lstStyle/>
          <a:p>
            <a:r>
              <a:rPr lang="en-GB" sz="2800" dirty="0"/>
              <a:t>A properly performed </a:t>
            </a:r>
            <a:r>
              <a:rPr lang="en-GB" sz="2800" dirty="0">
                <a:solidFill>
                  <a:srgbClr val="0070C0"/>
                </a:solidFill>
              </a:rPr>
              <a:t>arterial blood gas analysis provides </a:t>
            </a:r>
            <a:r>
              <a:rPr lang="en-GB" sz="2800" dirty="0"/>
              <a:t>information about the effectiveness of both oxygenation and ventilation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 </a:t>
            </a:r>
            <a:r>
              <a:rPr lang="en-GB" sz="2800" dirty="0"/>
              <a:t>As arterial samples are difficult to obtain, </a:t>
            </a:r>
            <a:r>
              <a:rPr lang="en-GB" sz="2800" dirty="0">
                <a:solidFill>
                  <a:srgbClr val="0070C0"/>
                </a:solidFill>
              </a:rPr>
              <a:t>capillary and venous blood samples</a:t>
            </a:r>
            <a:r>
              <a:rPr lang="en-GB" sz="2800" dirty="0"/>
              <a:t> are more commonly used. </a:t>
            </a:r>
            <a:endParaRPr lang="en-GB" sz="2800" dirty="0" smtClean="0"/>
          </a:p>
          <a:p>
            <a:r>
              <a:rPr lang="en-GB" sz="2800" dirty="0" smtClean="0"/>
              <a:t>Capillary </a:t>
            </a:r>
            <a:r>
              <a:rPr lang="en-GB" sz="2800" dirty="0"/>
              <a:t>or venous samples should </a:t>
            </a:r>
            <a:r>
              <a:rPr lang="en-GB" sz="2800" dirty="0">
                <a:solidFill>
                  <a:srgbClr val="FF0000"/>
                </a:solidFill>
              </a:rPr>
              <a:t>not be used to assess oxygenation. </a:t>
            </a:r>
            <a:endParaRPr lang="en-GB" sz="2800" dirty="0" smtClean="0">
              <a:solidFill>
                <a:srgbClr val="FF0000"/>
              </a:solidFill>
            </a:endParaRPr>
          </a:p>
          <a:p>
            <a:r>
              <a:rPr lang="en-GB" sz="2800" dirty="0" smtClean="0"/>
              <a:t>The </a:t>
            </a:r>
            <a:r>
              <a:rPr lang="en-GB" sz="2800" dirty="0"/>
              <a:t>partial pressure of carbon dioxide </a:t>
            </a:r>
            <a:r>
              <a:rPr lang="en-GB" sz="2800" dirty="0">
                <a:solidFill>
                  <a:srgbClr val="0070C0"/>
                </a:solidFill>
              </a:rPr>
              <a:t>(PCO2)</a:t>
            </a:r>
            <a:r>
              <a:rPr lang="en-GB" sz="2800" dirty="0"/>
              <a:t> from a capillary sample is similar to that from arterial blood</a:t>
            </a:r>
            <a:r>
              <a:rPr lang="en-GB" sz="2800" dirty="0" smtClean="0"/>
              <a:t>.</a:t>
            </a:r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 </a:t>
            </a:r>
            <a:r>
              <a:rPr lang="en-GB" sz="2800" dirty="0"/>
              <a:t>The PCO2 in venous samples is </a:t>
            </a:r>
            <a:r>
              <a:rPr lang="en-GB" sz="2800" dirty="0">
                <a:solidFill>
                  <a:srgbClr val="0070C0"/>
                </a:solidFill>
              </a:rPr>
              <a:t>approximately 6 mm Hg higher than arterial PCO2. </a:t>
            </a:r>
            <a:r>
              <a:rPr lang="en-GB" sz="2800" dirty="0"/>
              <a:t>There are both respiratory and metabolic causes of acidosis 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94571" y="28629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7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1136086" cy="6694714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rgbClr val="00B0F0"/>
                </a:solidFill>
              </a:rPr>
              <a:t>Pulse </a:t>
            </a:r>
            <a:r>
              <a:rPr lang="en-GB" sz="4000" dirty="0" err="1">
                <a:solidFill>
                  <a:srgbClr val="00B0F0"/>
                </a:solidFill>
              </a:rPr>
              <a:t>oximetry</a:t>
            </a:r>
            <a:r>
              <a:rPr lang="en-GB" sz="4000" dirty="0">
                <a:solidFill>
                  <a:srgbClr val="00B0F0"/>
                </a:solidFill>
              </a:rPr>
              <a:t> </a:t>
            </a:r>
            <a:endParaRPr lang="en-GB" sz="4000" dirty="0" smtClean="0">
              <a:solidFill>
                <a:srgbClr val="00B0F0"/>
              </a:solidFill>
            </a:endParaRPr>
          </a:p>
          <a:p>
            <a:r>
              <a:rPr lang="en-GB" sz="3200" dirty="0" smtClean="0"/>
              <a:t>measures </a:t>
            </a:r>
            <a:r>
              <a:rPr lang="en-GB" sz="3200" dirty="0"/>
              <a:t>the O2 saturation of </a:t>
            </a:r>
            <a:r>
              <a:rPr lang="en-GB" sz="3200" dirty="0" err="1"/>
              <a:t>hemoglobin</a:t>
            </a:r>
            <a:r>
              <a:rPr lang="en-GB" sz="3200" dirty="0"/>
              <a:t> by measuring the blood absorption of two or more wavelengths of light</a:t>
            </a:r>
            <a:r>
              <a:rPr lang="en-GB" sz="3200" dirty="0" smtClean="0"/>
              <a:t>.</a:t>
            </a:r>
          </a:p>
          <a:p>
            <a:pPr marL="0" indent="0">
              <a:buNone/>
            </a:pPr>
            <a:endParaRPr lang="en-GB" sz="3200" dirty="0" smtClean="0"/>
          </a:p>
          <a:p>
            <a:r>
              <a:rPr lang="en-GB" sz="3200" dirty="0" smtClean="0"/>
              <a:t> </a:t>
            </a:r>
            <a:r>
              <a:rPr lang="en-GB" sz="3200" dirty="0"/>
              <a:t>It is </a:t>
            </a:r>
            <a:r>
              <a:rPr lang="en-GB" sz="3200" dirty="0" err="1"/>
              <a:t>noninvasive</a:t>
            </a:r>
            <a:r>
              <a:rPr lang="en-GB" sz="3200" dirty="0"/>
              <a:t>, easy to use, and reliable</a:t>
            </a:r>
            <a:r>
              <a:rPr lang="en-GB" sz="3200" dirty="0" smtClean="0"/>
              <a:t>.</a:t>
            </a:r>
          </a:p>
          <a:p>
            <a:pPr marL="0" indent="0">
              <a:buNone/>
            </a:pPr>
            <a:endParaRPr lang="en-GB" sz="3200" dirty="0" smtClean="0"/>
          </a:p>
          <a:p>
            <a:r>
              <a:rPr lang="en-GB" sz="3200" dirty="0" smtClean="0"/>
              <a:t>Pulse </a:t>
            </a:r>
            <a:r>
              <a:rPr lang="en-GB" sz="3200" dirty="0" err="1"/>
              <a:t>oximetry</a:t>
            </a:r>
            <a:r>
              <a:rPr lang="en-GB" sz="3200" dirty="0"/>
              <a:t> may not accurately reflect true O2 saturation when abnormal </a:t>
            </a:r>
            <a:r>
              <a:rPr lang="en-GB" sz="3200" dirty="0" err="1"/>
              <a:t>hemoglobin</a:t>
            </a:r>
            <a:r>
              <a:rPr lang="en-GB" sz="3200" dirty="0"/>
              <a:t> is present </a:t>
            </a:r>
            <a:r>
              <a:rPr lang="en-GB" sz="3200" dirty="0">
                <a:solidFill>
                  <a:srgbClr val="FF0000"/>
                </a:solidFill>
              </a:rPr>
              <a:t>(</a:t>
            </a:r>
            <a:r>
              <a:rPr lang="en-GB" sz="3200" dirty="0" err="1">
                <a:solidFill>
                  <a:srgbClr val="FF0000"/>
                </a:solidFill>
              </a:rPr>
              <a:t>carboxyhemoglobin</a:t>
            </a:r>
            <a:r>
              <a:rPr lang="en-GB" sz="3200" dirty="0">
                <a:solidFill>
                  <a:srgbClr val="FF0000"/>
                </a:solidFill>
              </a:rPr>
              <a:t>, </a:t>
            </a:r>
            <a:r>
              <a:rPr lang="en-GB" sz="3200" dirty="0" err="1">
                <a:solidFill>
                  <a:srgbClr val="FF0000"/>
                </a:solidFill>
              </a:rPr>
              <a:t>methemoglobin</a:t>
            </a:r>
            <a:r>
              <a:rPr lang="en-GB" sz="3200" dirty="0">
                <a:solidFill>
                  <a:srgbClr val="FF0000"/>
                </a:solidFill>
              </a:rPr>
              <a:t>), when perfusion is poor, or if no light passes through to the </a:t>
            </a:r>
            <a:r>
              <a:rPr lang="en-GB" sz="3200" dirty="0" err="1">
                <a:solidFill>
                  <a:srgbClr val="FF0000"/>
                </a:solidFill>
              </a:rPr>
              <a:t>photodetector</a:t>
            </a:r>
            <a:r>
              <a:rPr lang="en-GB" sz="3200" dirty="0">
                <a:solidFill>
                  <a:srgbClr val="FF0000"/>
                </a:solidFill>
              </a:rPr>
              <a:t> (nail polish).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27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5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4075"/>
            <a:ext cx="10863943" cy="659152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Pulmonary Function Testing </a:t>
            </a:r>
            <a:endParaRPr lang="en-GB" sz="3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3600" dirty="0" smtClean="0">
              <a:solidFill>
                <a:srgbClr val="FF0000"/>
              </a:solidFill>
            </a:endParaRPr>
          </a:p>
          <a:p>
            <a:r>
              <a:rPr lang="en-GB" sz="2400" dirty="0" smtClean="0"/>
              <a:t>Measurement </a:t>
            </a:r>
            <a:r>
              <a:rPr lang="en-GB" sz="2400" dirty="0"/>
              <a:t>of lung volumes and airflow rates using </a:t>
            </a:r>
            <a:r>
              <a:rPr lang="en-GB" sz="2400" dirty="0" err="1"/>
              <a:t>spirometry</a:t>
            </a:r>
            <a:r>
              <a:rPr lang="en-GB" sz="2400" dirty="0"/>
              <a:t> are important in assessing pulmonary disease</a:t>
            </a:r>
            <a:r>
              <a:rPr lang="en-GB" sz="2400" dirty="0" smtClean="0"/>
              <a:t>.</a:t>
            </a:r>
          </a:p>
          <a:p>
            <a:r>
              <a:rPr lang="en-GB" sz="2400" dirty="0" smtClean="0"/>
              <a:t> </a:t>
            </a:r>
            <a:r>
              <a:rPr lang="en-GB" sz="2400" dirty="0"/>
              <a:t>Most children above 6 years of age can perform </a:t>
            </a:r>
            <a:r>
              <a:rPr lang="en-GB" sz="3200" dirty="0" err="1">
                <a:solidFill>
                  <a:srgbClr val="00B0F0"/>
                </a:solidFill>
              </a:rPr>
              <a:t>spirometry</a:t>
            </a:r>
            <a:r>
              <a:rPr lang="en-GB" sz="3200" dirty="0" smtClean="0">
                <a:solidFill>
                  <a:srgbClr val="00B0F0"/>
                </a:solidFill>
              </a:rPr>
              <a:t>.</a:t>
            </a:r>
            <a:endParaRPr lang="en-GB" sz="24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800" dirty="0" smtClean="0">
                <a:solidFill>
                  <a:srgbClr val="00B0F0"/>
                </a:solidFill>
              </a:rPr>
              <a:t>The </a:t>
            </a:r>
            <a:r>
              <a:rPr lang="en-GB" sz="2800" dirty="0">
                <a:solidFill>
                  <a:srgbClr val="00B0F0"/>
                </a:solidFill>
              </a:rPr>
              <a:t>peak expiratory flow rate (PEFR) </a:t>
            </a:r>
            <a:r>
              <a:rPr lang="en-GB" sz="2400" dirty="0"/>
              <a:t>can be obtained with a simple hand-held device and may be useful for home monitoring of older children with asthma; </a:t>
            </a:r>
            <a:endParaRPr lang="en-GB" sz="2400" dirty="0" smtClean="0"/>
          </a:p>
          <a:p>
            <a:r>
              <a:rPr lang="en-GB" sz="2400" dirty="0" smtClean="0"/>
              <a:t>however</a:t>
            </a:r>
            <a:r>
              <a:rPr lang="en-GB" sz="2400" dirty="0"/>
              <a:t>, it is highly dependent on patient effort, and values must be interpreted with caution</a:t>
            </a:r>
            <a:r>
              <a:rPr lang="en-GB" sz="2400" dirty="0" smtClean="0"/>
              <a:t>.</a:t>
            </a:r>
          </a:p>
          <a:p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  <a:r>
              <a:rPr lang="en-GB" sz="2400" dirty="0"/>
              <a:t>Measurement of TLC, FRC, and RV require body </a:t>
            </a:r>
            <a:r>
              <a:rPr lang="en-GB" sz="2800" dirty="0" err="1">
                <a:solidFill>
                  <a:srgbClr val="00B0F0"/>
                </a:solidFill>
              </a:rPr>
              <a:t>plethysmography</a:t>
            </a:r>
            <a:endParaRPr lang="en-GB" sz="2800" dirty="0">
              <a:solidFill>
                <a:srgbClr val="00B0F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7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306" y="152400"/>
            <a:ext cx="8596668" cy="1320800"/>
          </a:xfrm>
        </p:spPr>
        <p:txBody>
          <a:bodyPr/>
          <a:lstStyle/>
          <a:p>
            <a:r>
              <a:rPr lang="en-GB" dirty="0"/>
              <a:t>Endoscopic Evaluation of the Airways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933" y="919617"/>
            <a:ext cx="10426095" cy="5470297"/>
          </a:xfrm>
        </p:spPr>
        <p:txBody>
          <a:bodyPr>
            <a:noAutofit/>
          </a:bodyPr>
          <a:lstStyle/>
          <a:p>
            <a:r>
              <a:rPr lang="en-GB" sz="3200" dirty="0"/>
              <a:t>Endoscopic evaluation of the upper airways (</a:t>
            </a:r>
            <a:r>
              <a:rPr lang="en-GB" sz="3200" dirty="0" err="1"/>
              <a:t>nasopharyngoscopy</a:t>
            </a:r>
            <a:r>
              <a:rPr lang="en-GB" sz="3200" dirty="0"/>
              <a:t>) is performed with a flexible </a:t>
            </a:r>
            <a:r>
              <a:rPr lang="en-GB" sz="3200" dirty="0" err="1"/>
              <a:t>fiberoptic</a:t>
            </a:r>
            <a:r>
              <a:rPr lang="en-GB" sz="3200" dirty="0"/>
              <a:t> </a:t>
            </a:r>
            <a:r>
              <a:rPr lang="en-GB" sz="3200" dirty="0" err="1"/>
              <a:t>nasopharyngoscope</a:t>
            </a:r>
            <a:r>
              <a:rPr lang="en-GB" sz="3200" dirty="0"/>
              <a:t> to assess adenoid size, patency of the nasal passages, and abnormalities of the glottis</a:t>
            </a:r>
            <a:r>
              <a:rPr lang="en-GB" sz="3200" dirty="0" smtClean="0"/>
              <a:t>.</a:t>
            </a:r>
          </a:p>
          <a:p>
            <a:endParaRPr lang="en-GB" sz="3200" dirty="0" smtClean="0"/>
          </a:p>
          <a:p>
            <a:r>
              <a:rPr lang="en-GB" sz="3200" dirty="0" smtClean="0"/>
              <a:t> </a:t>
            </a:r>
            <a:r>
              <a:rPr lang="en-GB" sz="3200" dirty="0"/>
              <a:t>It is especially useful in evaluating </a:t>
            </a:r>
            <a:r>
              <a:rPr lang="en-GB" sz="3200" dirty="0">
                <a:solidFill>
                  <a:srgbClr val="00B0F0"/>
                </a:solidFill>
              </a:rPr>
              <a:t>stridor and assessing vocal cord motion/function</a:t>
            </a:r>
            <a:r>
              <a:rPr lang="en-GB" sz="3200" dirty="0"/>
              <a:t> and does not require sedation. </a:t>
            </a:r>
            <a:endParaRPr lang="en-GB" sz="3200" dirty="0" smtClean="0"/>
          </a:p>
          <a:p>
            <a:endParaRPr lang="en-GB" sz="2400" dirty="0" smtClean="0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0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790" y="0"/>
            <a:ext cx="10883295" cy="6858000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Flexible bronchoscopy </a:t>
            </a:r>
            <a:r>
              <a:rPr lang="en-GB" sz="3600" dirty="0"/>
              <a:t>is useful in identifying </a:t>
            </a:r>
            <a:r>
              <a:rPr lang="en-GB" sz="3600" dirty="0">
                <a:solidFill>
                  <a:schemeClr val="accent3"/>
                </a:solidFill>
              </a:rPr>
              <a:t>dynamic or static airway abnormalities </a:t>
            </a:r>
            <a:r>
              <a:rPr lang="en-GB" sz="3600" dirty="0"/>
              <a:t>(stenosis, </a:t>
            </a:r>
            <a:r>
              <a:rPr lang="en-GB" sz="3600" dirty="0" err="1"/>
              <a:t>malacia</a:t>
            </a:r>
            <a:r>
              <a:rPr lang="en-GB" sz="3600" dirty="0"/>
              <a:t>, </a:t>
            </a:r>
            <a:r>
              <a:rPr lang="en-GB" sz="3600" dirty="0" err="1"/>
              <a:t>endobronchial</a:t>
            </a:r>
            <a:r>
              <a:rPr lang="en-GB" sz="3600" dirty="0"/>
              <a:t> lesions, excessive secretions) and to obtain airway samples for culture (</a:t>
            </a:r>
            <a:r>
              <a:rPr lang="en-GB" sz="3600" dirty="0" err="1"/>
              <a:t>bronchoalveolar</a:t>
            </a:r>
            <a:r>
              <a:rPr lang="en-GB" sz="3600" dirty="0"/>
              <a:t> lavage</a:t>
            </a:r>
            <a:r>
              <a:rPr lang="en-GB" sz="3600" dirty="0" smtClean="0"/>
              <a:t>).</a:t>
            </a:r>
          </a:p>
          <a:p>
            <a:pPr marL="0" indent="0">
              <a:buNone/>
            </a:pPr>
            <a:endParaRPr lang="en-GB" sz="3600" dirty="0"/>
          </a:p>
          <a:p>
            <a:r>
              <a:rPr lang="en-GB" sz="3600" dirty="0" smtClean="0">
                <a:solidFill>
                  <a:srgbClr val="FF0000"/>
                </a:solidFill>
              </a:rPr>
              <a:t> </a:t>
            </a:r>
            <a:r>
              <a:rPr lang="en-GB" sz="4400" dirty="0">
                <a:solidFill>
                  <a:srgbClr val="FF0000"/>
                </a:solidFill>
              </a:rPr>
              <a:t>Rigid bronchoscopy </a:t>
            </a:r>
            <a:r>
              <a:rPr lang="en-GB" sz="3600" dirty="0"/>
              <a:t>is the method of choice for </a:t>
            </a:r>
            <a:r>
              <a:rPr lang="en-GB" sz="3600" dirty="0">
                <a:solidFill>
                  <a:schemeClr val="accent3"/>
                </a:solidFill>
              </a:rPr>
              <a:t>removing foreign bodies </a:t>
            </a:r>
            <a:r>
              <a:rPr lang="en-GB" sz="3600" dirty="0"/>
              <a:t>from the airways and performing other interventions, such as airway dilation.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08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077" y="0"/>
            <a:ext cx="8596668" cy="1320800"/>
          </a:xfrm>
        </p:spPr>
        <p:txBody>
          <a:bodyPr>
            <a:normAutofit/>
          </a:bodyPr>
          <a:lstStyle/>
          <a:p>
            <a:r>
              <a:rPr lang="en-GB" sz="4000" dirty="0"/>
              <a:t>Oxygen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819" y="1077686"/>
            <a:ext cx="10371667" cy="5540828"/>
          </a:xfrm>
        </p:spPr>
        <p:txBody>
          <a:bodyPr>
            <a:normAutofit/>
          </a:bodyPr>
          <a:lstStyle/>
          <a:p>
            <a:r>
              <a:rPr lang="en-GB" sz="3200" dirty="0"/>
              <a:t>Any child in respiratory distress should be treated with </a:t>
            </a:r>
            <a:r>
              <a:rPr lang="en-GB" sz="3200" dirty="0" err="1"/>
              <a:t>supplemental</a:t>
            </a:r>
            <a:r>
              <a:rPr lang="en-GB" sz="3200" dirty="0"/>
              <a:t> oxygen at concentration sufficient to maintain acceptable O2 saturation levels. </a:t>
            </a:r>
            <a:endParaRPr lang="en-GB" sz="3200" dirty="0" smtClean="0"/>
          </a:p>
          <a:p>
            <a:endParaRPr lang="en-GB" sz="3200" dirty="0" smtClean="0"/>
          </a:p>
          <a:p>
            <a:r>
              <a:rPr lang="en-GB" sz="3200" dirty="0" smtClean="0"/>
              <a:t>Normal </a:t>
            </a:r>
            <a:r>
              <a:rPr lang="en-GB" sz="3200" dirty="0"/>
              <a:t>O2 saturation is </a:t>
            </a:r>
            <a:r>
              <a:rPr lang="en-GB" sz="3200" dirty="0">
                <a:solidFill>
                  <a:srgbClr val="00B0F0"/>
                </a:solidFill>
              </a:rPr>
              <a:t>greater than 95%; </a:t>
            </a:r>
            <a:endParaRPr lang="en-GB" sz="3200" dirty="0" smtClean="0">
              <a:solidFill>
                <a:srgbClr val="00B0F0"/>
              </a:solidFill>
            </a:endParaRP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04514" y="47461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1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0819" y="0"/>
            <a:ext cx="8596668" cy="1320800"/>
          </a:xfrm>
        </p:spPr>
        <p:txBody>
          <a:bodyPr>
            <a:normAutofit/>
          </a:bodyPr>
          <a:lstStyle/>
          <a:p>
            <a:r>
              <a:rPr lang="en-GB" sz="4000" dirty="0"/>
              <a:t>Aerosol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248" y="974045"/>
            <a:ext cx="10077752" cy="5764211"/>
          </a:xfrm>
        </p:spPr>
        <p:txBody>
          <a:bodyPr>
            <a:noAutofit/>
          </a:bodyPr>
          <a:lstStyle/>
          <a:p>
            <a:r>
              <a:rPr lang="en-GB" sz="2800" dirty="0"/>
              <a:t>Therapeutic agents such as bronchodilators, corticosteroids, and antibiotics can be delivered to the lower respiratory tract by dry powder inhaler </a:t>
            </a:r>
            <a:r>
              <a:rPr lang="en-GB" sz="2800" dirty="0">
                <a:solidFill>
                  <a:srgbClr val="00B0F0"/>
                </a:solidFill>
              </a:rPr>
              <a:t>(DPI), </a:t>
            </a:r>
            <a:r>
              <a:rPr lang="en-GB" sz="2800" dirty="0"/>
              <a:t>metered-dose inhaler </a:t>
            </a:r>
            <a:r>
              <a:rPr lang="en-GB" sz="2800" dirty="0">
                <a:solidFill>
                  <a:srgbClr val="00B0F0"/>
                </a:solidFill>
              </a:rPr>
              <a:t>(MDI), or nebulizer</a:t>
            </a:r>
            <a:r>
              <a:rPr lang="en-GB" sz="2800" dirty="0" smtClean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r>
              <a:rPr lang="en-GB" sz="2800" dirty="0" smtClean="0"/>
              <a:t>Nebulizers </a:t>
            </a:r>
            <a:r>
              <a:rPr lang="en-GB" sz="2800" dirty="0"/>
              <a:t>should be used with a face mask (infants) or mouthpiece (children and teens) to minimize loss of drug to ambient air</a:t>
            </a: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8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345" y="0"/>
            <a:ext cx="5453741" cy="6858000"/>
          </a:xfrm>
        </p:spPr>
        <p:txBody>
          <a:bodyPr>
            <a:normAutofit/>
          </a:bodyPr>
          <a:lstStyle/>
          <a:p>
            <a:r>
              <a:rPr lang="en-GB" sz="2400" dirty="0"/>
              <a:t>. </a:t>
            </a:r>
            <a:r>
              <a:rPr lang="en-GB" sz="2400" dirty="0">
                <a:solidFill>
                  <a:srgbClr val="0070C0"/>
                </a:solidFill>
              </a:rPr>
              <a:t>Plastic holding chambers (spacers) </a:t>
            </a:r>
            <a:r>
              <a:rPr lang="en-GB" sz="2400" dirty="0"/>
              <a:t>are available for all ages and should always be used with MDIs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>
                <a:solidFill>
                  <a:srgbClr val="0070C0"/>
                </a:solidFill>
              </a:rPr>
              <a:t>DPIs </a:t>
            </a:r>
            <a:r>
              <a:rPr lang="en-GB" sz="2400" dirty="0"/>
              <a:t>require a single rapid, deep inhalation for optimal drug delivery, which is difficult for children under 6 years of age. </a:t>
            </a: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2400" dirty="0" smtClean="0">
                <a:solidFill>
                  <a:srgbClr val="0070C0"/>
                </a:solidFill>
              </a:rPr>
              <a:t>MDIs </a:t>
            </a:r>
            <a:r>
              <a:rPr lang="en-GB" sz="2400" dirty="0">
                <a:solidFill>
                  <a:srgbClr val="0070C0"/>
                </a:solidFill>
              </a:rPr>
              <a:t>and nebulizers </a:t>
            </a:r>
            <a:r>
              <a:rPr lang="en-GB" sz="2400" dirty="0"/>
              <a:t>are equally effective in delivering medications only if the technique is </a:t>
            </a:r>
            <a:r>
              <a:rPr lang="en-GB" sz="2400" dirty="0" smtClean="0"/>
              <a:t>correct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057" y="-43543"/>
            <a:ext cx="6672943" cy="685800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8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628" y="-1"/>
            <a:ext cx="8065687" cy="2721429"/>
          </a:xfrm>
        </p:spPr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C00000"/>
                </a:solidFill>
              </a:rPr>
              <a:t>    Thank you for attention</a:t>
            </a:r>
            <a:r>
              <a:rPr lang="en-GB" sz="4400" dirty="0" smtClean="0">
                <a:solidFill>
                  <a:srgbClr val="00B0F0"/>
                </a:solidFill>
              </a:rPr>
              <a:t/>
            </a:r>
            <a:br>
              <a:rPr lang="en-GB" sz="4400" dirty="0" smtClean="0">
                <a:solidFill>
                  <a:srgbClr val="00B0F0"/>
                </a:solidFill>
              </a:rPr>
            </a:br>
            <a:r>
              <a:rPr lang="en-GB" sz="4400" dirty="0">
                <a:solidFill>
                  <a:srgbClr val="00B0F0"/>
                </a:solidFill>
              </a:rPr>
              <a:t/>
            </a:r>
            <a:br>
              <a:rPr lang="en-GB" sz="4400" dirty="0">
                <a:solidFill>
                  <a:srgbClr val="00B0F0"/>
                </a:solidFill>
              </a:rPr>
            </a:br>
            <a:r>
              <a:rPr lang="en-GB" sz="4400" dirty="0" err="1" smtClean="0">
                <a:solidFill>
                  <a:srgbClr val="7030A0"/>
                </a:solidFill>
              </a:rPr>
              <a:t>Instagram:dr.azam.gholami</a:t>
            </a:r>
            <a:endParaRPr lang="en-GB" sz="4400" dirty="0">
              <a:solidFill>
                <a:srgbClr val="7030A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75481"/>
            <a:ext cx="12192000" cy="4482519"/>
          </a:xfrm>
        </p:spPr>
      </p:pic>
    </p:spTree>
    <p:extLst>
      <p:ext uri="{BB962C8B-B14F-4D97-AF65-F5344CB8AC3E}">
        <p14:creationId xmlns:p14="http://schemas.microsoft.com/office/powerpoint/2010/main" val="401431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1796</TotalTime>
  <Words>2920</Words>
  <Application>Microsoft Office PowerPoint</Application>
  <PresentationFormat>Widescreen</PresentationFormat>
  <Paragraphs>224</Paragraphs>
  <Slides>48</Slides>
  <Notes>0</Notes>
  <HiddenSlides>0</HiddenSlides>
  <MMClips>44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Tahoma</vt:lpstr>
      <vt:lpstr>Trebuchet MS</vt:lpstr>
      <vt:lpstr>Wingdings 3</vt:lpstr>
      <vt:lpstr>Facet</vt:lpstr>
      <vt:lpstr>Pathophysiology of respiratory system</vt:lpstr>
      <vt:lpstr>PowerPoint Presentation</vt:lpstr>
      <vt:lpstr>PowerPoint Presentation</vt:lpstr>
      <vt:lpstr>ANATOMY OF THE RESPIRATORY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PULMONARY PHYSIOLOGY  Pulmonary Mechanics</vt:lpstr>
      <vt:lpstr>PowerPoint Presentation</vt:lpstr>
      <vt:lpstr>PowerPoint Presentation</vt:lpstr>
      <vt:lpstr>PowerPoint Presentation</vt:lpstr>
      <vt:lpstr>PowerPoint Presentation</vt:lpstr>
      <vt:lpstr>Respiratory Gas Exchange</vt:lpstr>
      <vt:lpstr>PowerPoint Presentation</vt:lpstr>
      <vt:lpstr>PowerPoint Presentation</vt:lpstr>
      <vt:lpstr>PowerPoint Presentation</vt:lpstr>
      <vt:lpstr>HISTORY</vt:lpstr>
      <vt:lpstr>PowerPoint Presentation</vt:lpstr>
      <vt:lpstr>Cough</vt:lpstr>
      <vt:lpstr>PowerPoint Presentation</vt:lpstr>
      <vt:lpstr>Stridor ,Wheezing ,Cyanosis</vt:lpstr>
      <vt:lpstr>PowerPoint Presentation</vt:lpstr>
      <vt:lpstr>PowerPoint Presentation</vt:lpstr>
      <vt:lpstr>Stridor</vt:lpstr>
      <vt:lpstr>Secretions in the intrathoracic airways may produce wheezing but more commonly result in irregular sounds called rhonchi</vt:lpstr>
      <vt:lpstr>PowerPoint Presentation</vt:lpstr>
      <vt:lpstr>Digital clubbing </vt:lpstr>
      <vt:lpstr>DIAGNOSTIC MEASURES Imaging Techniques </vt:lpstr>
      <vt:lpstr>PowerPoint Presentation</vt:lpstr>
      <vt:lpstr>PowerPoint Presentation</vt:lpstr>
      <vt:lpstr>PowerPoint Presentation</vt:lpstr>
      <vt:lpstr>PowerPoint Presentation</vt:lpstr>
      <vt:lpstr>    consolidation</vt:lpstr>
      <vt:lpstr>atelectasis</vt:lpstr>
      <vt:lpstr>    Pneumothorax</vt:lpstr>
      <vt:lpstr>PowerPoint Presentation</vt:lpstr>
      <vt:lpstr>Measures of Respiratory Gas Exchange</vt:lpstr>
      <vt:lpstr>PowerPoint Presentation</vt:lpstr>
      <vt:lpstr>PowerPoint Presentation</vt:lpstr>
      <vt:lpstr>Endoscopic Evaluation of the Airways</vt:lpstr>
      <vt:lpstr>PowerPoint Presentation</vt:lpstr>
      <vt:lpstr>Oxygen Administration</vt:lpstr>
      <vt:lpstr>Aerosol Therapy</vt:lpstr>
      <vt:lpstr>PowerPoint Presentation</vt:lpstr>
      <vt:lpstr>    Thank you for attention  Instagram:dr.azam.gholami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Pathophysiology of respiratory system</dc:title>
  <dc:creator>Apple</dc:creator>
  <cp:lastModifiedBy>Apple</cp:lastModifiedBy>
  <cp:revision>208</cp:revision>
  <dcterms:created xsi:type="dcterms:W3CDTF">2022-05-13T17:16:01Z</dcterms:created>
  <dcterms:modified xsi:type="dcterms:W3CDTF">2026-04-24T18:32:51Z</dcterms:modified>
</cp:coreProperties>
</file>